
<file path=[Content_Types].xml><?xml version="1.0" encoding="utf-8"?>
<Types xmlns="http://schemas.openxmlformats.org/package/2006/content-types">
  <Default Extension="pdf" ContentType="application/pdf"/>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3.xml" ContentType="application/vnd.openxmlformats-officedocument.presentationml.notesSlid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4.xml" ContentType="application/vnd.openxmlformats-officedocument.drawingml.diagramStyle+xml"/>
  <Override PartName="/ppt/diagrams/colors3.xml" ContentType="application/vnd.openxmlformats-officedocument.drawingml.diagramColors+xml"/>
  <Override PartName="/ppt/diagrams/layout4.xml" ContentType="application/vnd.openxmlformats-officedocument.drawingml.diagramLayout+xml"/>
  <Override PartName="/ppt/diagrams/colors4.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rawing3.xml" ContentType="application/vnd.ms-office.drawingml.diagramDrawing+xml"/>
  <Override PartName="/ppt/diagrams/quickStyle6.xml" ContentType="application/vnd.openxmlformats-officedocument.drawingml.diagramStyle+xml"/>
  <Override PartName="/ppt/diagrams/colors6.xml" ContentType="application/vnd.openxmlformats-officedocument.drawingml.diagramColors+xml"/>
  <Override PartName="/ppt/diagrams/quickStyle3.xml" ContentType="application/vnd.openxmlformats-officedocument.drawingml.diagramStyle+xml"/>
  <Override PartName="/ppt/diagrams/drawing6.xml" ContentType="application/vnd.ms-office.drawingml.diagramDrawing+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diagrams/layout6.xml" ContentType="application/vnd.openxmlformats-officedocument.drawingml.diagramLayout+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9"/>
  </p:notesMasterIdLst>
  <p:handoutMasterIdLst>
    <p:handoutMasterId r:id="rId70"/>
  </p:handoutMasterIdLst>
  <p:sldIdLst>
    <p:sldId id="256" r:id="rId2"/>
    <p:sldId id="313" r:id="rId3"/>
    <p:sldId id="314" r:id="rId4"/>
    <p:sldId id="316" r:id="rId5"/>
    <p:sldId id="315" r:id="rId6"/>
    <p:sldId id="317" r:id="rId7"/>
    <p:sldId id="318" r:id="rId8"/>
    <p:sldId id="320" r:id="rId9"/>
    <p:sldId id="322" r:id="rId10"/>
    <p:sldId id="321" r:id="rId11"/>
    <p:sldId id="323" r:id="rId12"/>
    <p:sldId id="324" r:id="rId13"/>
    <p:sldId id="325" r:id="rId14"/>
    <p:sldId id="326" r:id="rId15"/>
    <p:sldId id="327" r:id="rId16"/>
    <p:sldId id="328" r:id="rId17"/>
    <p:sldId id="329" r:id="rId18"/>
    <p:sldId id="330" r:id="rId19"/>
    <p:sldId id="331" r:id="rId20"/>
    <p:sldId id="332" r:id="rId21"/>
    <p:sldId id="333" r:id="rId22"/>
    <p:sldId id="334" r:id="rId23"/>
    <p:sldId id="335" r:id="rId24"/>
    <p:sldId id="336" r:id="rId25"/>
    <p:sldId id="337" r:id="rId26"/>
    <p:sldId id="338" r:id="rId27"/>
    <p:sldId id="339" r:id="rId28"/>
    <p:sldId id="340" r:id="rId29"/>
    <p:sldId id="341" r:id="rId30"/>
    <p:sldId id="342" r:id="rId31"/>
    <p:sldId id="343" r:id="rId32"/>
    <p:sldId id="345" r:id="rId33"/>
    <p:sldId id="346" r:id="rId34"/>
    <p:sldId id="347" r:id="rId35"/>
    <p:sldId id="348" r:id="rId36"/>
    <p:sldId id="349" r:id="rId37"/>
    <p:sldId id="350" r:id="rId38"/>
    <p:sldId id="351" r:id="rId39"/>
    <p:sldId id="352" r:id="rId40"/>
    <p:sldId id="353" r:id="rId41"/>
    <p:sldId id="354" r:id="rId42"/>
    <p:sldId id="355" r:id="rId43"/>
    <p:sldId id="356" r:id="rId44"/>
    <p:sldId id="357" r:id="rId45"/>
    <p:sldId id="358" r:id="rId46"/>
    <p:sldId id="359" r:id="rId47"/>
    <p:sldId id="360" r:id="rId48"/>
    <p:sldId id="361" r:id="rId49"/>
    <p:sldId id="362" r:id="rId50"/>
    <p:sldId id="366" r:id="rId51"/>
    <p:sldId id="367" r:id="rId52"/>
    <p:sldId id="364" r:id="rId53"/>
    <p:sldId id="368" r:id="rId54"/>
    <p:sldId id="365" r:id="rId55"/>
    <p:sldId id="363" r:id="rId56"/>
    <p:sldId id="369" r:id="rId57"/>
    <p:sldId id="370" r:id="rId58"/>
    <p:sldId id="277" r:id="rId59"/>
    <p:sldId id="371" r:id="rId60"/>
    <p:sldId id="372" r:id="rId61"/>
    <p:sldId id="373" r:id="rId62"/>
    <p:sldId id="374" r:id="rId63"/>
    <p:sldId id="278" r:id="rId64"/>
    <p:sldId id="375" r:id="rId65"/>
    <p:sldId id="282" r:id="rId66"/>
    <p:sldId id="311" r:id="rId67"/>
    <p:sldId id="312"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 THANGAKUMAR J" initials="DTJ" lastIdx="1" clrIdx="0">
    <p:extLst>
      <p:ext uri="{19B8F6BF-5375-455C-9EA6-DF929625EA0E}">
        <p15:presenceInfo xmlns:p15="http://schemas.microsoft.com/office/powerpoint/2012/main" userId="DR THANGAKUMAR 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78"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9160E5-2920-2E43-AB10-2D83ADE19095}" type="doc">
      <dgm:prSet loTypeId="urn:microsoft.com/office/officeart/2005/8/layout/pyramid1" loCatId="pyramid" qsTypeId="urn:microsoft.com/office/officeart/2005/8/quickstyle/simple4" qsCatId="simple" csTypeId="urn:microsoft.com/office/officeart/2005/8/colors/accent1_2" csCatId="accent1" phldr="1"/>
      <dgm:spPr/>
      <dgm:t>
        <a:bodyPr/>
        <a:lstStyle/>
        <a:p>
          <a:endParaRPr lang="en-US"/>
        </a:p>
      </dgm:t>
    </dgm:pt>
    <dgm:pt modelId="{15A8F4FC-E29F-F745-BF04-26B1B4957E6E}">
      <dgm:prSet custT="1"/>
      <dgm:spPr>
        <a:solidFill>
          <a:schemeClr val="accent4"/>
        </a:solidFill>
        <a:ln>
          <a:solidFill>
            <a:schemeClr val="tx1"/>
          </a:solidFill>
        </a:ln>
      </dgm:spPr>
      <dgm:t>
        <a:bodyPr/>
        <a:lstStyle/>
        <a:p>
          <a:pPr rtl="0"/>
          <a:r>
            <a:rPr lang="en-US" sz="3600" dirty="0"/>
            <a:t>High</a:t>
          </a:r>
        </a:p>
      </dgm:t>
    </dgm:pt>
    <dgm:pt modelId="{DBE2BCEA-129D-FE4A-9BFD-F42EDFAAB571}" type="parTrans" cxnId="{2E639D7F-1F8A-D341-BDB7-C7025F63603D}">
      <dgm:prSet/>
      <dgm:spPr/>
      <dgm:t>
        <a:bodyPr/>
        <a:lstStyle/>
        <a:p>
          <a:endParaRPr lang="en-US"/>
        </a:p>
      </dgm:t>
    </dgm:pt>
    <dgm:pt modelId="{A5409590-AEE1-A947-B90C-5F50D54C0DC4}" type="sibTrans" cxnId="{2E639D7F-1F8A-D341-BDB7-C7025F63603D}">
      <dgm:prSet/>
      <dgm:spPr/>
      <dgm:t>
        <a:bodyPr/>
        <a:lstStyle/>
        <a:p>
          <a:endParaRPr lang="en-US"/>
        </a:p>
      </dgm:t>
    </dgm:pt>
    <dgm:pt modelId="{A7DC7081-8C22-7A4E-8F41-B490A54807C2}">
      <dgm:prSet/>
      <dgm:spPr>
        <a:ln>
          <a:solidFill>
            <a:schemeClr val="tx1"/>
          </a:solidFill>
        </a:ln>
      </dgm:spPr>
      <dgm:t>
        <a:bodyPr/>
        <a:lstStyle/>
        <a:p>
          <a:pPr rtl="0"/>
          <a:r>
            <a:rPr lang="en-US" dirty="0"/>
            <a:t>The loss could be expected to have a severe or catastrophic adverse effect on organizational operations, organizational assets, or individuals </a:t>
          </a:r>
        </a:p>
      </dgm:t>
    </dgm:pt>
    <dgm:pt modelId="{827A6233-D0A1-1148-A5E1-88F6AF8F8F2E}" type="parTrans" cxnId="{DE7A7C1A-54BD-3743-96D3-E10EEDCCF1E6}">
      <dgm:prSet/>
      <dgm:spPr/>
      <dgm:t>
        <a:bodyPr/>
        <a:lstStyle/>
        <a:p>
          <a:endParaRPr lang="en-US"/>
        </a:p>
      </dgm:t>
    </dgm:pt>
    <dgm:pt modelId="{682886A0-47C9-694F-A5B9-36D711076620}" type="sibTrans" cxnId="{DE7A7C1A-54BD-3743-96D3-E10EEDCCF1E6}">
      <dgm:prSet/>
      <dgm:spPr/>
      <dgm:t>
        <a:bodyPr/>
        <a:lstStyle/>
        <a:p>
          <a:endParaRPr lang="en-US"/>
        </a:p>
      </dgm:t>
    </dgm:pt>
    <dgm:pt modelId="{70486C14-6AC6-BE4A-9FED-24933BA6770E}">
      <dgm:prSet/>
      <dgm:spPr>
        <a:solidFill>
          <a:schemeClr val="accent1"/>
        </a:solidFill>
        <a:ln>
          <a:solidFill>
            <a:schemeClr val="tx1"/>
          </a:solidFill>
        </a:ln>
      </dgm:spPr>
      <dgm:t>
        <a:bodyPr/>
        <a:lstStyle/>
        <a:p>
          <a:pPr rtl="0"/>
          <a:r>
            <a:rPr lang="en-US" dirty="0"/>
            <a:t>Moderate</a:t>
          </a:r>
        </a:p>
      </dgm:t>
    </dgm:pt>
    <dgm:pt modelId="{104E6419-F7F4-8545-AC3D-82C43F9B8796}" type="parTrans" cxnId="{080D9ECC-A68A-DE47-81EA-5545E8DC511F}">
      <dgm:prSet/>
      <dgm:spPr/>
      <dgm:t>
        <a:bodyPr/>
        <a:lstStyle/>
        <a:p>
          <a:endParaRPr lang="en-US"/>
        </a:p>
      </dgm:t>
    </dgm:pt>
    <dgm:pt modelId="{5CB8B94A-450A-F946-9E03-E75550EFA0F3}" type="sibTrans" cxnId="{080D9ECC-A68A-DE47-81EA-5545E8DC511F}">
      <dgm:prSet/>
      <dgm:spPr/>
      <dgm:t>
        <a:bodyPr/>
        <a:lstStyle/>
        <a:p>
          <a:endParaRPr lang="en-US"/>
        </a:p>
      </dgm:t>
    </dgm:pt>
    <dgm:pt modelId="{3EB87650-35A2-844B-9C3C-016B209CB90F}">
      <dgm:prSet/>
      <dgm:spPr>
        <a:ln>
          <a:solidFill>
            <a:schemeClr val="tx1"/>
          </a:solidFill>
        </a:ln>
      </dgm:spPr>
      <dgm:t>
        <a:bodyPr/>
        <a:lstStyle/>
        <a:p>
          <a:pPr rtl="0"/>
          <a:r>
            <a:rPr lang="en-US" dirty="0"/>
            <a:t>The loss could be expected to have a serious adverse effect on organizational operations, organizational assets, or individuals</a:t>
          </a:r>
        </a:p>
      </dgm:t>
    </dgm:pt>
    <dgm:pt modelId="{69A124E5-BB8A-4546-9B9C-93CD70DE48D1}" type="parTrans" cxnId="{EAC231EA-DB5A-DE4B-975B-0D06BED0584B}">
      <dgm:prSet/>
      <dgm:spPr/>
      <dgm:t>
        <a:bodyPr/>
        <a:lstStyle/>
        <a:p>
          <a:endParaRPr lang="en-US"/>
        </a:p>
      </dgm:t>
    </dgm:pt>
    <dgm:pt modelId="{64EF014F-D53D-1548-AC0A-B14F06A26A96}" type="sibTrans" cxnId="{EAC231EA-DB5A-DE4B-975B-0D06BED0584B}">
      <dgm:prSet/>
      <dgm:spPr/>
      <dgm:t>
        <a:bodyPr/>
        <a:lstStyle/>
        <a:p>
          <a:endParaRPr lang="en-US"/>
        </a:p>
      </dgm:t>
    </dgm:pt>
    <dgm:pt modelId="{AA81E6F6-E0A3-174E-8666-60761A30BD21}">
      <dgm:prSet/>
      <dgm:spPr>
        <a:solidFill>
          <a:schemeClr val="bg2"/>
        </a:solidFill>
        <a:ln>
          <a:solidFill>
            <a:schemeClr val="tx1"/>
          </a:solidFill>
        </a:ln>
      </dgm:spPr>
      <dgm:t>
        <a:bodyPr/>
        <a:lstStyle/>
        <a:p>
          <a:pPr rtl="0"/>
          <a:r>
            <a:rPr lang="en-US" dirty="0"/>
            <a:t>Low</a:t>
          </a:r>
        </a:p>
      </dgm:t>
    </dgm:pt>
    <dgm:pt modelId="{06D768AF-EFA5-554D-A8A7-25801F95247C}" type="parTrans" cxnId="{C08E7E1C-169D-C147-B9AF-7B77B4E5573A}">
      <dgm:prSet/>
      <dgm:spPr/>
      <dgm:t>
        <a:bodyPr/>
        <a:lstStyle/>
        <a:p>
          <a:endParaRPr lang="en-US"/>
        </a:p>
      </dgm:t>
    </dgm:pt>
    <dgm:pt modelId="{75BB73CF-1C6A-0742-A6E8-75D0C56B7E3A}" type="sibTrans" cxnId="{C08E7E1C-169D-C147-B9AF-7B77B4E5573A}">
      <dgm:prSet/>
      <dgm:spPr/>
      <dgm:t>
        <a:bodyPr/>
        <a:lstStyle/>
        <a:p>
          <a:endParaRPr lang="en-US"/>
        </a:p>
      </dgm:t>
    </dgm:pt>
    <dgm:pt modelId="{362B8961-F804-9B48-A3F4-0871231080F5}">
      <dgm:prSet/>
      <dgm:spPr>
        <a:ln>
          <a:solidFill>
            <a:schemeClr val="tx1"/>
          </a:solidFill>
        </a:ln>
      </dgm:spPr>
      <dgm:t>
        <a:bodyPr/>
        <a:lstStyle/>
        <a:p>
          <a:pPr rtl="0"/>
          <a:r>
            <a:rPr lang="en-US" dirty="0"/>
            <a:t>The loss could be expected to have a limited adverse effect on organizational operations, organizational assets, or individuals</a:t>
          </a:r>
        </a:p>
      </dgm:t>
    </dgm:pt>
    <dgm:pt modelId="{EC8415BA-EFD4-FA44-9876-A560974F0E0B}" type="parTrans" cxnId="{F75A9C39-12BF-3D4D-89B5-776E3D10AC3D}">
      <dgm:prSet/>
      <dgm:spPr/>
      <dgm:t>
        <a:bodyPr/>
        <a:lstStyle/>
        <a:p>
          <a:endParaRPr lang="en-US"/>
        </a:p>
      </dgm:t>
    </dgm:pt>
    <dgm:pt modelId="{676D45F4-7F60-6D47-B5EC-16E76F3C7D7B}" type="sibTrans" cxnId="{F75A9C39-12BF-3D4D-89B5-776E3D10AC3D}">
      <dgm:prSet/>
      <dgm:spPr/>
      <dgm:t>
        <a:bodyPr/>
        <a:lstStyle/>
        <a:p>
          <a:endParaRPr lang="en-US"/>
        </a:p>
      </dgm:t>
    </dgm:pt>
    <dgm:pt modelId="{59B27F22-6243-154D-AC39-BE6DB825FEB6}">
      <dgm:prSet/>
      <dgm:spPr>
        <a:ln>
          <a:solidFill>
            <a:schemeClr val="tx1"/>
          </a:solidFill>
        </a:ln>
      </dgm:spPr>
      <dgm:t>
        <a:bodyPr/>
        <a:lstStyle/>
        <a:p>
          <a:pPr rtl="0"/>
          <a:endParaRPr lang="en-US" dirty="0"/>
        </a:p>
      </dgm:t>
    </dgm:pt>
    <dgm:pt modelId="{F89BC193-CE00-8B46-847B-D49CC8B16571}" type="parTrans" cxnId="{05378BC4-9AFE-1949-9483-E97DF70225B7}">
      <dgm:prSet/>
      <dgm:spPr/>
      <dgm:t>
        <a:bodyPr/>
        <a:lstStyle/>
        <a:p>
          <a:endParaRPr lang="en-US"/>
        </a:p>
      </dgm:t>
    </dgm:pt>
    <dgm:pt modelId="{7905585C-A24D-5349-B6E7-66000289BCCD}" type="sibTrans" cxnId="{05378BC4-9AFE-1949-9483-E97DF70225B7}">
      <dgm:prSet/>
      <dgm:spPr/>
      <dgm:t>
        <a:bodyPr/>
        <a:lstStyle/>
        <a:p>
          <a:endParaRPr lang="en-US"/>
        </a:p>
      </dgm:t>
    </dgm:pt>
    <dgm:pt modelId="{09A7B802-5403-BD45-9DA3-6DE3D2A79C51}" type="pres">
      <dgm:prSet presAssocID="{649160E5-2920-2E43-AB10-2D83ADE19095}" presName="Name0" presStyleCnt="0">
        <dgm:presLayoutVars>
          <dgm:dir/>
          <dgm:animLvl val="lvl"/>
          <dgm:resizeHandles val="exact"/>
        </dgm:presLayoutVars>
      </dgm:prSet>
      <dgm:spPr/>
    </dgm:pt>
    <dgm:pt modelId="{AC43E776-ED5C-1E44-A3EA-7E3D4E98FE0C}" type="pres">
      <dgm:prSet presAssocID="{15A8F4FC-E29F-F745-BF04-26B1B4957E6E}" presName="Name8" presStyleCnt="0"/>
      <dgm:spPr/>
    </dgm:pt>
    <dgm:pt modelId="{CD8DBAC6-25DB-7848-AE10-A620F7695C2D}" type="pres">
      <dgm:prSet presAssocID="{15A8F4FC-E29F-F745-BF04-26B1B4957E6E}" presName="acctBkgd" presStyleLbl="alignAcc1" presStyleIdx="0" presStyleCnt="3"/>
      <dgm:spPr/>
    </dgm:pt>
    <dgm:pt modelId="{B0EF3AC3-0F39-074F-B7E8-02C3FED0D751}" type="pres">
      <dgm:prSet presAssocID="{15A8F4FC-E29F-F745-BF04-26B1B4957E6E}" presName="acctTx" presStyleLbl="alignAcc1" presStyleIdx="0" presStyleCnt="3">
        <dgm:presLayoutVars>
          <dgm:bulletEnabled val="1"/>
        </dgm:presLayoutVars>
      </dgm:prSet>
      <dgm:spPr/>
    </dgm:pt>
    <dgm:pt modelId="{323F2C42-63B1-9D46-8116-55010DB641B3}" type="pres">
      <dgm:prSet presAssocID="{15A8F4FC-E29F-F745-BF04-26B1B4957E6E}" presName="level" presStyleLbl="node1" presStyleIdx="0" presStyleCnt="3">
        <dgm:presLayoutVars>
          <dgm:chMax val="1"/>
          <dgm:bulletEnabled val="1"/>
        </dgm:presLayoutVars>
      </dgm:prSet>
      <dgm:spPr/>
    </dgm:pt>
    <dgm:pt modelId="{DCB840AC-C313-7A49-9DFD-68837E8E1465}" type="pres">
      <dgm:prSet presAssocID="{15A8F4FC-E29F-F745-BF04-26B1B4957E6E}" presName="levelTx" presStyleLbl="revTx" presStyleIdx="0" presStyleCnt="0">
        <dgm:presLayoutVars>
          <dgm:chMax val="1"/>
          <dgm:bulletEnabled val="1"/>
        </dgm:presLayoutVars>
      </dgm:prSet>
      <dgm:spPr/>
    </dgm:pt>
    <dgm:pt modelId="{33F9B311-5F70-F340-87B1-8AD80491CB9C}" type="pres">
      <dgm:prSet presAssocID="{70486C14-6AC6-BE4A-9FED-24933BA6770E}" presName="Name8" presStyleCnt="0"/>
      <dgm:spPr/>
    </dgm:pt>
    <dgm:pt modelId="{EDEB3454-1F7E-594F-B14B-175BDB7A3CA0}" type="pres">
      <dgm:prSet presAssocID="{70486C14-6AC6-BE4A-9FED-24933BA6770E}" presName="acctBkgd" presStyleLbl="alignAcc1" presStyleIdx="1" presStyleCnt="3"/>
      <dgm:spPr/>
    </dgm:pt>
    <dgm:pt modelId="{4DD1200A-4316-184B-8D01-6D4B01BD8657}" type="pres">
      <dgm:prSet presAssocID="{70486C14-6AC6-BE4A-9FED-24933BA6770E}" presName="acctTx" presStyleLbl="alignAcc1" presStyleIdx="1" presStyleCnt="3">
        <dgm:presLayoutVars>
          <dgm:bulletEnabled val="1"/>
        </dgm:presLayoutVars>
      </dgm:prSet>
      <dgm:spPr/>
    </dgm:pt>
    <dgm:pt modelId="{BD8A4DA2-4774-2747-9C4E-431FEDEE116B}" type="pres">
      <dgm:prSet presAssocID="{70486C14-6AC6-BE4A-9FED-24933BA6770E}" presName="level" presStyleLbl="node1" presStyleIdx="1" presStyleCnt="3">
        <dgm:presLayoutVars>
          <dgm:chMax val="1"/>
          <dgm:bulletEnabled val="1"/>
        </dgm:presLayoutVars>
      </dgm:prSet>
      <dgm:spPr/>
    </dgm:pt>
    <dgm:pt modelId="{A86C6DF5-778F-4642-AF29-1D54919DAA9F}" type="pres">
      <dgm:prSet presAssocID="{70486C14-6AC6-BE4A-9FED-24933BA6770E}" presName="levelTx" presStyleLbl="revTx" presStyleIdx="0" presStyleCnt="0">
        <dgm:presLayoutVars>
          <dgm:chMax val="1"/>
          <dgm:bulletEnabled val="1"/>
        </dgm:presLayoutVars>
      </dgm:prSet>
      <dgm:spPr/>
    </dgm:pt>
    <dgm:pt modelId="{767D24E3-5775-B849-B09C-7604895582F2}" type="pres">
      <dgm:prSet presAssocID="{AA81E6F6-E0A3-174E-8666-60761A30BD21}" presName="Name8" presStyleCnt="0"/>
      <dgm:spPr/>
    </dgm:pt>
    <dgm:pt modelId="{63798C49-604C-6D4F-B502-7E4BA45356A1}" type="pres">
      <dgm:prSet presAssocID="{AA81E6F6-E0A3-174E-8666-60761A30BD21}" presName="acctBkgd" presStyleLbl="alignAcc1" presStyleIdx="2" presStyleCnt="3"/>
      <dgm:spPr/>
    </dgm:pt>
    <dgm:pt modelId="{E4181917-BB74-094C-83B5-63AA39D3F980}" type="pres">
      <dgm:prSet presAssocID="{AA81E6F6-E0A3-174E-8666-60761A30BD21}" presName="acctTx" presStyleLbl="alignAcc1" presStyleIdx="2" presStyleCnt="3">
        <dgm:presLayoutVars>
          <dgm:bulletEnabled val="1"/>
        </dgm:presLayoutVars>
      </dgm:prSet>
      <dgm:spPr/>
    </dgm:pt>
    <dgm:pt modelId="{680880A8-997B-A541-ADD6-12677C70DBB4}" type="pres">
      <dgm:prSet presAssocID="{AA81E6F6-E0A3-174E-8666-60761A30BD21}" presName="level" presStyleLbl="node1" presStyleIdx="2" presStyleCnt="3">
        <dgm:presLayoutVars>
          <dgm:chMax val="1"/>
          <dgm:bulletEnabled val="1"/>
        </dgm:presLayoutVars>
      </dgm:prSet>
      <dgm:spPr/>
    </dgm:pt>
    <dgm:pt modelId="{41822CAB-1187-974C-A0B2-6CF6E1C887F7}" type="pres">
      <dgm:prSet presAssocID="{AA81E6F6-E0A3-174E-8666-60761A30BD21}" presName="levelTx" presStyleLbl="revTx" presStyleIdx="0" presStyleCnt="0">
        <dgm:presLayoutVars>
          <dgm:chMax val="1"/>
          <dgm:bulletEnabled val="1"/>
        </dgm:presLayoutVars>
      </dgm:prSet>
      <dgm:spPr/>
    </dgm:pt>
  </dgm:ptLst>
  <dgm:cxnLst>
    <dgm:cxn modelId="{8A98520A-060F-D240-9EA4-BBCF16D80237}" type="presOf" srcId="{649160E5-2920-2E43-AB10-2D83ADE19095}" destId="{09A7B802-5403-BD45-9DA3-6DE3D2A79C51}" srcOrd="0" destOrd="0" presId="urn:microsoft.com/office/officeart/2005/8/layout/pyramid1"/>
    <dgm:cxn modelId="{B625F910-3C0C-014E-8E02-6216D7DDBD58}" type="presOf" srcId="{70486C14-6AC6-BE4A-9FED-24933BA6770E}" destId="{BD8A4DA2-4774-2747-9C4E-431FEDEE116B}" srcOrd="0" destOrd="0" presId="urn:microsoft.com/office/officeart/2005/8/layout/pyramid1"/>
    <dgm:cxn modelId="{DE7A7C1A-54BD-3743-96D3-E10EEDCCF1E6}" srcId="{15A8F4FC-E29F-F745-BF04-26B1B4957E6E}" destId="{A7DC7081-8C22-7A4E-8F41-B490A54807C2}" srcOrd="0" destOrd="0" parTransId="{827A6233-D0A1-1148-A5E1-88F6AF8F8F2E}" sibTransId="{682886A0-47C9-694F-A5B9-36D711076620}"/>
    <dgm:cxn modelId="{C08E7E1C-169D-C147-B9AF-7B77B4E5573A}" srcId="{649160E5-2920-2E43-AB10-2D83ADE19095}" destId="{AA81E6F6-E0A3-174E-8666-60761A30BD21}" srcOrd="2" destOrd="0" parTransId="{06D768AF-EFA5-554D-A8A7-25801F95247C}" sibTransId="{75BB73CF-1C6A-0742-A6E8-75D0C56B7E3A}"/>
    <dgm:cxn modelId="{9FC76B28-CC81-084D-842F-191DE14780FA}" type="presOf" srcId="{59B27F22-6243-154D-AC39-BE6DB825FEB6}" destId="{E4181917-BB74-094C-83B5-63AA39D3F980}" srcOrd="1" destOrd="1" presId="urn:microsoft.com/office/officeart/2005/8/layout/pyramid1"/>
    <dgm:cxn modelId="{F75A9C39-12BF-3D4D-89B5-776E3D10AC3D}" srcId="{AA81E6F6-E0A3-174E-8666-60761A30BD21}" destId="{362B8961-F804-9B48-A3F4-0871231080F5}" srcOrd="0" destOrd="0" parTransId="{EC8415BA-EFD4-FA44-9876-A560974F0E0B}" sibTransId="{676D45F4-7F60-6D47-B5EC-16E76F3C7D7B}"/>
    <dgm:cxn modelId="{C7C68675-E0D8-7B40-8D7D-02BE45F3A26B}" type="presOf" srcId="{70486C14-6AC6-BE4A-9FED-24933BA6770E}" destId="{A86C6DF5-778F-4642-AF29-1D54919DAA9F}" srcOrd="1" destOrd="0" presId="urn:microsoft.com/office/officeart/2005/8/layout/pyramid1"/>
    <dgm:cxn modelId="{0AD70557-B9EC-014E-9918-2DBE0C5ED503}" type="presOf" srcId="{15A8F4FC-E29F-F745-BF04-26B1B4957E6E}" destId="{DCB840AC-C313-7A49-9DFD-68837E8E1465}" srcOrd="1" destOrd="0" presId="urn:microsoft.com/office/officeart/2005/8/layout/pyramid1"/>
    <dgm:cxn modelId="{2E639D7F-1F8A-D341-BDB7-C7025F63603D}" srcId="{649160E5-2920-2E43-AB10-2D83ADE19095}" destId="{15A8F4FC-E29F-F745-BF04-26B1B4957E6E}" srcOrd="0" destOrd="0" parTransId="{DBE2BCEA-129D-FE4A-9BFD-F42EDFAAB571}" sibTransId="{A5409590-AEE1-A947-B90C-5F50D54C0DC4}"/>
    <dgm:cxn modelId="{3D1DB87F-5E46-D745-BE6B-3379C30975AF}" type="presOf" srcId="{362B8961-F804-9B48-A3F4-0871231080F5}" destId="{63798C49-604C-6D4F-B502-7E4BA45356A1}" srcOrd="0" destOrd="0" presId="urn:microsoft.com/office/officeart/2005/8/layout/pyramid1"/>
    <dgm:cxn modelId="{4C984981-A866-9144-88D6-1D8B2DB1508B}" type="presOf" srcId="{AA81E6F6-E0A3-174E-8666-60761A30BD21}" destId="{41822CAB-1187-974C-A0B2-6CF6E1C887F7}" srcOrd="1" destOrd="0" presId="urn:microsoft.com/office/officeart/2005/8/layout/pyramid1"/>
    <dgm:cxn modelId="{1DABE08E-26A1-1843-9C40-092085FF579F}" type="presOf" srcId="{AA81E6F6-E0A3-174E-8666-60761A30BD21}" destId="{680880A8-997B-A541-ADD6-12677C70DBB4}" srcOrd="0" destOrd="0" presId="urn:microsoft.com/office/officeart/2005/8/layout/pyramid1"/>
    <dgm:cxn modelId="{3E3ABD99-523C-FF43-8E6A-AC100DB83F62}" type="presOf" srcId="{A7DC7081-8C22-7A4E-8F41-B490A54807C2}" destId="{CD8DBAC6-25DB-7848-AE10-A620F7695C2D}" srcOrd="0" destOrd="0" presId="urn:microsoft.com/office/officeart/2005/8/layout/pyramid1"/>
    <dgm:cxn modelId="{9874919D-2322-2A46-9169-A5F60EE3D9A4}" type="presOf" srcId="{15A8F4FC-E29F-F745-BF04-26B1B4957E6E}" destId="{323F2C42-63B1-9D46-8116-55010DB641B3}" srcOrd="0" destOrd="0" presId="urn:microsoft.com/office/officeart/2005/8/layout/pyramid1"/>
    <dgm:cxn modelId="{5B3A03A0-33D6-8149-9E14-20AA887BB709}" type="presOf" srcId="{3EB87650-35A2-844B-9C3C-016B209CB90F}" destId="{EDEB3454-1F7E-594F-B14B-175BDB7A3CA0}" srcOrd="0" destOrd="0" presId="urn:microsoft.com/office/officeart/2005/8/layout/pyramid1"/>
    <dgm:cxn modelId="{F87716B9-CD5D-5641-A894-9D92EC4C1D9C}" type="presOf" srcId="{59B27F22-6243-154D-AC39-BE6DB825FEB6}" destId="{63798C49-604C-6D4F-B502-7E4BA45356A1}" srcOrd="0" destOrd="1" presId="urn:microsoft.com/office/officeart/2005/8/layout/pyramid1"/>
    <dgm:cxn modelId="{05378BC4-9AFE-1949-9483-E97DF70225B7}" srcId="{AA81E6F6-E0A3-174E-8666-60761A30BD21}" destId="{59B27F22-6243-154D-AC39-BE6DB825FEB6}" srcOrd="1" destOrd="0" parTransId="{F89BC193-CE00-8B46-847B-D49CC8B16571}" sibTransId="{7905585C-A24D-5349-B6E7-66000289BCCD}"/>
    <dgm:cxn modelId="{080D9ECC-A68A-DE47-81EA-5545E8DC511F}" srcId="{649160E5-2920-2E43-AB10-2D83ADE19095}" destId="{70486C14-6AC6-BE4A-9FED-24933BA6770E}" srcOrd="1" destOrd="0" parTransId="{104E6419-F7F4-8545-AC3D-82C43F9B8796}" sibTransId="{5CB8B94A-450A-F946-9E03-E75550EFA0F3}"/>
    <dgm:cxn modelId="{EAC231EA-DB5A-DE4B-975B-0D06BED0584B}" srcId="{70486C14-6AC6-BE4A-9FED-24933BA6770E}" destId="{3EB87650-35A2-844B-9C3C-016B209CB90F}" srcOrd="0" destOrd="0" parTransId="{69A124E5-BB8A-4546-9B9C-93CD70DE48D1}" sibTransId="{64EF014F-D53D-1548-AC0A-B14F06A26A96}"/>
    <dgm:cxn modelId="{1EB0CBF5-34C5-4648-940F-8A961B736FF3}" type="presOf" srcId="{3EB87650-35A2-844B-9C3C-016B209CB90F}" destId="{4DD1200A-4316-184B-8D01-6D4B01BD8657}" srcOrd="1" destOrd="0" presId="urn:microsoft.com/office/officeart/2005/8/layout/pyramid1"/>
    <dgm:cxn modelId="{457A92FA-226C-5848-830D-1696F5786E28}" type="presOf" srcId="{362B8961-F804-9B48-A3F4-0871231080F5}" destId="{E4181917-BB74-094C-83B5-63AA39D3F980}" srcOrd="1" destOrd="0" presId="urn:microsoft.com/office/officeart/2005/8/layout/pyramid1"/>
    <dgm:cxn modelId="{FD7774FE-887B-BF4B-88E1-13317432338A}" type="presOf" srcId="{A7DC7081-8C22-7A4E-8F41-B490A54807C2}" destId="{B0EF3AC3-0F39-074F-B7E8-02C3FED0D751}" srcOrd="1" destOrd="0" presId="urn:microsoft.com/office/officeart/2005/8/layout/pyramid1"/>
    <dgm:cxn modelId="{833F6EB8-FE11-2041-B3C5-0121C6C75EC3}" type="presParOf" srcId="{09A7B802-5403-BD45-9DA3-6DE3D2A79C51}" destId="{AC43E776-ED5C-1E44-A3EA-7E3D4E98FE0C}" srcOrd="0" destOrd="0" presId="urn:microsoft.com/office/officeart/2005/8/layout/pyramid1"/>
    <dgm:cxn modelId="{9A12FEFF-7179-954E-94A3-711767F9A16A}" type="presParOf" srcId="{AC43E776-ED5C-1E44-A3EA-7E3D4E98FE0C}" destId="{CD8DBAC6-25DB-7848-AE10-A620F7695C2D}" srcOrd="0" destOrd="0" presId="urn:microsoft.com/office/officeart/2005/8/layout/pyramid1"/>
    <dgm:cxn modelId="{09D6D5B0-FDD7-1E41-AEB9-E1123F9E70D7}" type="presParOf" srcId="{AC43E776-ED5C-1E44-A3EA-7E3D4E98FE0C}" destId="{B0EF3AC3-0F39-074F-B7E8-02C3FED0D751}" srcOrd="1" destOrd="0" presId="urn:microsoft.com/office/officeart/2005/8/layout/pyramid1"/>
    <dgm:cxn modelId="{27860275-1480-9644-90C1-5D9ECC0F40C9}" type="presParOf" srcId="{AC43E776-ED5C-1E44-A3EA-7E3D4E98FE0C}" destId="{323F2C42-63B1-9D46-8116-55010DB641B3}" srcOrd="2" destOrd="0" presId="urn:microsoft.com/office/officeart/2005/8/layout/pyramid1"/>
    <dgm:cxn modelId="{B135898E-94CD-854E-8680-4154BD796016}" type="presParOf" srcId="{AC43E776-ED5C-1E44-A3EA-7E3D4E98FE0C}" destId="{DCB840AC-C313-7A49-9DFD-68837E8E1465}" srcOrd="3" destOrd="0" presId="urn:microsoft.com/office/officeart/2005/8/layout/pyramid1"/>
    <dgm:cxn modelId="{1A529A27-E174-3943-8F4D-C83DBB44C513}" type="presParOf" srcId="{09A7B802-5403-BD45-9DA3-6DE3D2A79C51}" destId="{33F9B311-5F70-F340-87B1-8AD80491CB9C}" srcOrd="1" destOrd="0" presId="urn:microsoft.com/office/officeart/2005/8/layout/pyramid1"/>
    <dgm:cxn modelId="{70C39DA4-90FE-664F-8C7E-BD5C08888705}" type="presParOf" srcId="{33F9B311-5F70-F340-87B1-8AD80491CB9C}" destId="{EDEB3454-1F7E-594F-B14B-175BDB7A3CA0}" srcOrd="0" destOrd="0" presId="urn:microsoft.com/office/officeart/2005/8/layout/pyramid1"/>
    <dgm:cxn modelId="{FE8A9A57-7C65-3146-9BD4-2AC6A1FC907E}" type="presParOf" srcId="{33F9B311-5F70-F340-87B1-8AD80491CB9C}" destId="{4DD1200A-4316-184B-8D01-6D4B01BD8657}" srcOrd="1" destOrd="0" presId="urn:microsoft.com/office/officeart/2005/8/layout/pyramid1"/>
    <dgm:cxn modelId="{D77C4169-81D4-704E-91BB-9D3C8E7FBB8E}" type="presParOf" srcId="{33F9B311-5F70-F340-87B1-8AD80491CB9C}" destId="{BD8A4DA2-4774-2747-9C4E-431FEDEE116B}" srcOrd="2" destOrd="0" presId="urn:microsoft.com/office/officeart/2005/8/layout/pyramid1"/>
    <dgm:cxn modelId="{72FEFD93-41A3-1443-B8CC-705EEDD1441F}" type="presParOf" srcId="{33F9B311-5F70-F340-87B1-8AD80491CB9C}" destId="{A86C6DF5-778F-4642-AF29-1D54919DAA9F}" srcOrd="3" destOrd="0" presId="urn:microsoft.com/office/officeart/2005/8/layout/pyramid1"/>
    <dgm:cxn modelId="{6545DE02-D6FD-954E-8542-867D628589E1}" type="presParOf" srcId="{09A7B802-5403-BD45-9DA3-6DE3D2A79C51}" destId="{767D24E3-5775-B849-B09C-7604895582F2}" srcOrd="2" destOrd="0" presId="urn:microsoft.com/office/officeart/2005/8/layout/pyramid1"/>
    <dgm:cxn modelId="{C4446150-FA0E-2C41-86F3-515348D3B419}" type="presParOf" srcId="{767D24E3-5775-B849-B09C-7604895582F2}" destId="{63798C49-604C-6D4F-B502-7E4BA45356A1}" srcOrd="0" destOrd="0" presId="urn:microsoft.com/office/officeart/2005/8/layout/pyramid1"/>
    <dgm:cxn modelId="{24249DB4-B248-774D-8DDD-93F7950C11C8}" type="presParOf" srcId="{767D24E3-5775-B849-B09C-7604895582F2}" destId="{E4181917-BB74-094C-83B5-63AA39D3F980}" srcOrd="1" destOrd="0" presId="urn:microsoft.com/office/officeart/2005/8/layout/pyramid1"/>
    <dgm:cxn modelId="{3EDB855E-A25F-5742-898E-64DC09651632}" type="presParOf" srcId="{767D24E3-5775-B849-B09C-7604895582F2}" destId="{680880A8-997B-A541-ADD6-12677C70DBB4}" srcOrd="2" destOrd="0" presId="urn:microsoft.com/office/officeart/2005/8/layout/pyramid1"/>
    <dgm:cxn modelId="{4945E97C-735E-E243-9DD3-4F7E69251DEF}" type="presParOf" srcId="{767D24E3-5775-B849-B09C-7604895582F2}" destId="{41822CAB-1187-974C-A0B2-6CF6E1C887F7}" srcOrd="3"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23DCF8-72E3-144A-A633-71F28C732000}" type="doc">
      <dgm:prSet loTypeId="urn:microsoft.com/office/officeart/2005/8/layout/vList5" loCatId="list" qsTypeId="urn:microsoft.com/office/officeart/2005/8/quickstyle/simple4" qsCatId="simple" csTypeId="urn:microsoft.com/office/officeart/2005/8/colors/accent1_2" csCatId="accent1"/>
      <dgm:spPr/>
      <dgm:t>
        <a:bodyPr/>
        <a:lstStyle/>
        <a:p>
          <a:endParaRPr lang="en-US"/>
        </a:p>
      </dgm:t>
    </dgm:pt>
    <dgm:pt modelId="{6B08B88F-A009-1948-9A73-AB7494904C9E}">
      <dgm:prSet/>
      <dgm:spPr/>
      <dgm:t>
        <a:bodyPr/>
        <a:lstStyle/>
        <a:p>
          <a:pPr rtl="0"/>
          <a:r>
            <a:rPr lang="en-US" dirty="0">
              <a:effectLst>
                <a:outerShdw blurRad="38100" dist="38100" dir="2700000" algn="tl">
                  <a:srgbClr val="000000">
                    <a:alpha val="43137"/>
                  </a:srgbClr>
                </a:outerShdw>
              </a:effectLst>
            </a:rPr>
            <a:t>Masquerade</a:t>
          </a:r>
        </a:p>
      </dgm:t>
    </dgm:pt>
    <dgm:pt modelId="{BABD4BF5-0E42-354D-A9E1-85E860D66F46}" type="parTrans" cxnId="{BCB84A2D-559B-C24F-AB0C-B91D6622BE68}">
      <dgm:prSet/>
      <dgm:spPr/>
      <dgm:t>
        <a:bodyPr/>
        <a:lstStyle/>
        <a:p>
          <a:endParaRPr lang="en-US"/>
        </a:p>
      </dgm:t>
    </dgm:pt>
    <dgm:pt modelId="{4F397F3A-444F-734E-BDEE-61A6DF37E628}" type="sibTrans" cxnId="{BCB84A2D-559B-C24F-AB0C-B91D6622BE68}">
      <dgm:prSet/>
      <dgm:spPr/>
      <dgm:t>
        <a:bodyPr/>
        <a:lstStyle/>
        <a:p>
          <a:endParaRPr lang="en-US"/>
        </a:p>
      </dgm:t>
    </dgm:pt>
    <dgm:pt modelId="{E9FDC65B-0D60-1F4F-B97F-0EA7C0235755}">
      <dgm:prSet/>
      <dgm:spPr/>
      <dgm:t>
        <a:bodyPr/>
        <a:lstStyle/>
        <a:p>
          <a:pPr rtl="0"/>
          <a:r>
            <a:rPr lang="en-US" dirty="0"/>
            <a:t>Takes place when one entity pretends to be a different entity</a:t>
          </a:r>
        </a:p>
      </dgm:t>
    </dgm:pt>
    <dgm:pt modelId="{C4EB62D4-2F13-3D4A-A46E-576FFAFFC107}" type="parTrans" cxnId="{77345D43-3A60-B146-A5D5-0D744B8317D4}">
      <dgm:prSet/>
      <dgm:spPr/>
      <dgm:t>
        <a:bodyPr/>
        <a:lstStyle/>
        <a:p>
          <a:endParaRPr lang="en-US"/>
        </a:p>
      </dgm:t>
    </dgm:pt>
    <dgm:pt modelId="{FB66449C-9275-984F-A3F3-55052371A716}" type="sibTrans" cxnId="{77345D43-3A60-B146-A5D5-0D744B8317D4}">
      <dgm:prSet/>
      <dgm:spPr/>
      <dgm:t>
        <a:bodyPr/>
        <a:lstStyle/>
        <a:p>
          <a:endParaRPr lang="en-US"/>
        </a:p>
      </dgm:t>
    </dgm:pt>
    <dgm:pt modelId="{85A25129-D75F-8547-9C34-AB3C73204E9D}">
      <dgm:prSet/>
      <dgm:spPr/>
      <dgm:t>
        <a:bodyPr/>
        <a:lstStyle/>
        <a:p>
          <a:pPr rtl="0"/>
          <a:r>
            <a:rPr lang="en-US" dirty="0"/>
            <a:t>Usually includes one of the other forms of active attack</a:t>
          </a:r>
        </a:p>
      </dgm:t>
    </dgm:pt>
    <dgm:pt modelId="{18809EE1-A86D-CF4F-B0CE-9891BBCC5EB7}" type="parTrans" cxnId="{83A57E6C-1020-7642-8FB5-FD7A8F73221C}">
      <dgm:prSet/>
      <dgm:spPr/>
      <dgm:t>
        <a:bodyPr/>
        <a:lstStyle/>
        <a:p>
          <a:endParaRPr lang="en-US"/>
        </a:p>
      </dgm:t>
    </dgm:pt>
    <dgm:pt modelId="{BB8F67A8-EB49-8E4C-855F-5A0354C6E9E1}" type="sibTrans" cxnId="{83A57E6C-1020-7642-8FB5-FD7A8F73221C}">
      <dgm:prSet/>
      <dgm:spPr/>
      <dgm:t>
        <a:bodyPr/>
        <a:lstStyle/>
        <a:p>
          <a:endParaRPr lang="en-US"/>
        </a:p>
      </dgm:t>
    </dgm:pt>
    <dgm:pt modelId="{684654ED-11BD-C940-9C72-F844DFF81F0E}">
      <dgm:prSet/>
      <dgm:spPr/>
      <dgm:t>
        <a:bodyPr/>
        <a:lstStyle/>
        <a:p>
          <a:pPr rtl="0"/>
          <a:r>
            <a:rPr lang="en-US" dirty="0">
              <a:effectLst>
                <a:outerShdw blurRad="38100" dist="38100" dir="2700000" algn="tl">
                  <a:srgbClr val="000000">
                    <a:alpha val="43137"/>
                  </a:srgbClr>
                </a:outerShdw>
              </a:effectLst>
            </a:rPr>
            <a:t>Replay</a:t>
          </a:r>
        </a:p>
      </dgm:t>
    </dgm:pt>
    <dgm:pt modelId="{3EB481BD-EEE5-894D-986B-49F64ADBCD4B}" type="parTrans" cxnId="{21C33BDF-CACE-0F4D-BB0A-0771A61AF058}">
      <dgm:prSet/>
      <dgm:spPr/>
      <dgm:t>
        <a:bodyPr/>
        <a:lstStyle/>
        <a:p>
          <a:endParaRPr lang="en-US"/>
        </a:p>
      </dgm:t>
    </dgm:pt>
    <dgm:pt modelId="{CE6651BB-25BA-274D-9E08-EC94B1877C65}" type="sibTrans" cxnId="{21C33BDF-CACE-0F4D-BB0A-0771A61AF058}">
      <dgm:prSet/>
      <dgm:spPr/>
      <dgm:t>
        <a:bodyPr/>
        <a:lstStyle/>
        <a:p>
          <a:endParaRPr lang="en-US"/>
        </a:p>
      </dgm:t>
    </dgm:pt>
    <dgm:pt modelId="{F29AC745-5B80-1540-A77A-8EFC6343F5CF}">
      <dgm:prSet/>
      <dgm:spPr/>
      <dgm:t>
        <a:bodyPr/>
        <a:lstStyle/>
        <a:p>
          <a:pPr rtl="0"/>
          <a:r>
            <a:rPr lang="en-US" dirty="0"/>
            <a:t>Involves the passive capture of a data unit and its subsequent retransmission to produce an unauthorized effect</a:t>
          </a:r>
        </a:p>
      </dgm:t>
    </dgm:pt>
    <dgm:pt modelId="{E0733D8E-7962-234C-810C-90C4C4DF3E31}" type="parTrans" cxnId="{34439DAA-AACE-1F48-BCD5-A061B0AFD3F8}">
      <dgm:prSet/>
      <dgm:spPr/>
      <dgm:t>
        <a:bodyPr/>
        <a:lstStyle/>
        <a:p>
          <a:endParaRPr lang="en-US"/>
        </a:p>
      </dgm:t>
    </dgm:pt>
    <dgm:pt modelId="{CB541CEA-6765-054F-94D6-EA9035F2DB48}" type="sibTrans" cxnId="{34439DAA-AACE-1F48-BCD5-A061B0AFD3F8}">
      <dgm:prSet/>
      <dgm:spPr/>
      <dgm:t>
        <a:bodyPr/>
        <a:lstStyle/>
        <a:p>
          <a:endParaRPr lang="en-US"/>
        </a:p>
      </dgm:t>
    </dgm:pt>
    <dgm:pt modelId="{08F38FFA-8ADF-244C-B24E-9DC9EBBE1C4A}">
      <dgm:prSet/>
      <dgm:spPr/>
      <dgm:t>
        <a:bodyPr/>
        <a:lstStyle/>
        <a:p>
          <a:pPr rtl="0"/>
          <a:r>
            <a:rPr lang="en-US" dirty="0">
              <a:effectLst>
                <a:outerShdw blurRad="38100" dist="38100" dir="2700000" algn="tl">
                  <a:srgbClr val="000000">
                    <a:alpha val="43137"/>
                  </a:srgbClr>
                </a:outerShdw>
              </a:effectLst>
            </a:rPr>
            <a:t>Modification of messages </a:t>
          </a:r>
        </a:p>
      </dgm:t>
    </dgm:pt>
    <dgm:pt modelId="{7E87CB23-FAAC-B546-B850-2DB1E9D89BA2}" type="parTrans" cxnId="{16398D4C-26B7-794D-829E-D81E2A24715B}">
      <dgm:prSet/>
      <dgm:spPr/>
      <dgm:t>
        <a:bodyPr/>
        <a:lstStyle/>
        <a:p>
          <a:endParaRPr lang="en-US"/>
        </a:p>
      </dgm:t>
    </dgm:pt>
    <dgm:pt modelId="{EF949317-1634-8C48-A6B0-543CEA09999F}" type="sibTrans" cxnId="{16398D4C-26B7-794D-829E-D81E2A24715B}">
      <dgm:prSet/>
      <dgm:spPr/>
      <dgm:t>
        <a:bodyPr/>
        <a:lstStyle/>
        <a:p>
          <a:endParaRPr lang="en-US"/>
        </a:p>
      </dgm:t>
    </dgm:pt>
    <dgm:pt modelId="{CC1C70FB-85AF-6244-B643-6B95499E6E93}">
      <dgm:prSet/>
      <dgm:spPr/>
      <dgm:t>
        <a:bodyPr/>
        <a:lstStyle/>
        <a:p>
          <a:pPr rtl="0"/>
          <a:r>
            <a:rPr lang="en-US" dirty="0"/>
            <a:t>Some portion of a legitimate message is altered, or messages are delayed or reordered to produce an unauthorized effect</a:t>
          </a:r>
        </a:p>
      </dgm:t>
    </dgm:pt>
    <dgm:pt modelId="{DB776C5B-EF5D-6D4B-BB9A-C34BC253264F}" type="parTrans" cxnId="{E32FB86D-8CDD-E441-B7DF-D4CF624D4B95}">
      <dgm:prSet/>
      <dgm:spPr/>
      <dgm:t>
        <a:bodyPr/>
        <a:lstStyle/>
        <a:p>
          <a:endParaRPr lang="en-US"/>
        </a:p>
      </dgm:t>
    </dgm:pt>
    <dgm:pt modelId="{5735F4B0-1362-2E41-9B9D-9009230C3363}" type="sibTrans" cxnId="{E32FB86D-8CDD-E441-B7DF-D4CF624D4B95}">
      <dgm:prSet/>
      <dgm:spPr/>
      <dgm:t>
        <a:bodyPr/>
        <a:lstStyle/>
        <a:p>
          <a:endParaRPr lang="en-US"/>
        </a:p>
      </dgm:t>
    </dgm:pt>
    <dgm:pt modelId="{30ADB79F-CA4C-6F4A-A35A-DE0761546418}">
      <dgm:prSet/>
      <dgm:spPr/>
      <dgm:t>
        <a:bodyPr/>
        <a:lstStyle/>
        <a:p>
          <a:pPr rtl="0"/>
          <a:r>
            <a:rPr lang="en-US" dirty="0">
              <a:effectLst>
                <a:outerShdw blurRad="38100" dist="38100" dir="2700000" algn="tl">
                  <a:srgbClr val="000000">
                    <a:alpha val="43137"/>
                  </a:srgbClr>
                </a:outerShdw>
              </a:effectLst>
            </a:rPr>
            <a:t>Denial of service</a:t>
          </a:r>
        </a:p>
      </dgm:t>
    </dgm:pt>
    <dgm:pt modelId="{19330D82-32F4-C344-B9C8-258F409B90D0}" type="parTrans" cxnId="{7CF4FD84-92C8-CB47-915C-E5C062209235}">
      <dgm:prSet/>
      <dgm:spPr/>
      <dgm:t>
        <a:bodyPr/>
        <a:lstStyle/>
        <a:p>
          <a:endParaRPr lang="en-US"/>
        </a:p>
      </dgm:t>
    </dgm:pt>
    <dgm:pt modelId="{6D2724A0-2B2E-5D48-B49A-5179AE5B6F9F}" type="sibTrans" cxnId="{7CF4FD84-92C8-CB47-915C-E5C062209235}">
      <dgm:prSet/>
      <dgm:spPr/>
      <dgm:t>
        <a:bodyPr/>
        <a:lstStyle/>
        <a:p>
          <a:endParaRPr lang="en-US"/>
        </a:p>
      </dgm:t>
    </dgm:pt>
    <dgm:pt modelId="{51CBC6AB-F765-0E48-BAB6-3306A69BFB80}">
      <dgm:prSet/>
      <dgm:spPr/>
      <dgm:t>
        <a:bodyPr/>
        <a:lstStyle/>
        <a:p>
          <a:pPr rtl="0"/>
          <a:r>
            <a:rPr lang="en-US" dirty="0"/>
            <a:t>Prevents or inhibits the normal use or management of communications facilities</a:t>
          </a:r>
        </a:p>
      </dgm:t>
    </dgm:pt>
    <dgm:pt modelId="{4FB1C887-E474-F149-AF8A-C71581115502}" type="parTrans" cxnId="{D11F5749-0EF5-454B-B549-A77BBA8FC2EE}">
      <dgm:prSet/>
      <dgm:spPr/>
      <dgm:t>
        <a:bodyPr/>
        <a:lstStyle/>
        <a:p>
          <a:endParaRPr lang="en-US"/>
        </a:p>
      </dgm:t>
    </dgm:pt>
    <dgm:pt modelId="{630C2376-8BC4-604A-8CFA-8E02CE2826BE}" type="sibTrans" cxnId="{D11F5749-0EF5-454B-B549-A77BBA8FC2EE}">
      <dgm:prSet/>
      <dgm:spPr/>
      <dgm:t>
        <a:bodyPr/>
        <a:lstStyle/>
        <a:p>
          <a:endParaRPr lang="en-US"/>
        </a:p>
      </dgm:t>
    </dgm:pt>
    <dgm:pt modelId="{E5A23CB2-A4A0-DF49-9E42-3BBF47D1B5A0}" type="pres">
      <dgm:prSet presAssocID="{8A23DCF8-72E3-144A-A633-71F28C732000}" presName="Name0" presStyleCnt="0">
        <dgm:presLayoutVars>
          <dgm:dir/>
          <dgm:animLvl val="lvl"/>
          <dgm:resizeHandles val="exact"/>
        </dgm:presLayoutVars>
      </dgm:prSet>
      <dgm:spPr/>
    </dgm:pt>
    <dgm:pt modelId="{71B9D93E-FAA9-414C-B8E8-FBBB7988FD16}" type="pres">
      <dgm:prSet presAssocID="{6B08B88F-A009-1948-9A73-AB7494904C9E}" presName="linNode" presStyleCnt="0"/>
      <dgm:spPr/>
    </dgm:pt>
    <dgm:pt modelId="{44488AAB-A78F-8047-B4DF-837F0C5AD89D}" type="pres">
      <dgm:prSet presAssocID="{6B08B88F-A009-1948-9A73-AB7494904C9E}" presName="parentText" presStyleLbl="node1" presStyleIdx="0" presStyleCnt="4">
        <dgm:presLayoutVars>
          <dgm:chMax val="1"/>
          <dgm:bulletEnabled val="1"/>
        </dgm:presLayoutVars>
      </dgm:prSet>
      <dgm:spPr/>
    </dgm:pt>
    <dgm:pt modelId="{AA6F287F-54BE-A94E-BE50-7A86606A3A77}" type="pres">
      <dgm:prSet presAssocID="{6B08B88F-A009-1948-9A73-AB7494904C9E}" presName="descendantText" presStyleLbl="alignAccFollowNode1" presStyleIdx="0" presStyleCnt="4">
        <dgm:presLayoutVars>
          <dgm:bulletEnabled val="1"/>
        </dgm:presLayoutVars>
      </dgm:prSet>
      <dgm:spPr/>
    </dgm:pt>
    <dgm:pt modelId="{4F7C0ABC-23B8-3049-98D3-D0761945FFB7}" type="pres">
      <dgm:prSet presAssocID="{4F397F3A-444F-734E-BDEE-61A6DF37E628}" presName="sp" presStyleCnt="0"/>
      <dgm:spPr/>
    </dgm:pt>
    <dgm:pt modelId="{6345C142-429E-F84C-A676-C061FB483709}" type="pres">
      <dgm:prSet presAssocID="{684654ED-11BD-C940-9C72-F844DFF81F0E}" presName="linNode" presStyleCnt="0"/>
      <dgm:spPr/>
    </dgm:pt>
    <dgm:pt modelId="{0E6340F7-C0A4-1F48-82F3-FF986F32634E}" type="pres">
      <dgm:prSet presAssocID="{684654ED-11BD-C940-9C72-F844DFF81F0E}" presName="parentText" presStyleLbl="node1" presStyleIdx="1" presStyleCnt="4">
        <dgm:presLayoutVars>
          <dgm:chMax val="1"/>
          <dgm:bulletEnabled val="1"/>
        </dgm:presLayoutVars>
      </dgm:prSet>
      <dgm:spPr/>
    </dgm:pt>
    <dgm:pt modelId="{E9892E3E-9DF2-BD4B-A6CD-F416208DABBC}" type="pres">
      <dgm:prSet presAssocID="{684654ED-11BD-C940-9C72-F844DFF81F0E}" presName="descendantText" presStyleLbl="alignAccFollowNode1" presStyleIdx="1" presStyleCnt="4">
        <dgm:presLayoutVars>
          <dgm:bulletEnabled val="1"/>
        </dgm:presLayoutVars>
      </dgm:prSet>
      <dgm:spPr/>
    </dgm:pt>
    <dgm:pt modelId="{579319DA-FCDA-4D45-B509-8207E13003A1}" type="pres">
      <dgm:prSet presAssocID="{CE6651BB-25BA-274D-9E08-EC94B1877C65}" presName="sp" presStyleCnt="0"/>
      <dgm:spPr/>
    </dgm:pt>
    <dgm:pt modelId="{A505A33B-B8BE-CE41-84D2-939A4BC6EBEA}" type="pres">
      <dgm:prSet presAssocID="{08F38FFA-8ADF-244C-B24E-9DC9EBBE1C4A}" presName="linNode" presStyleCnt="0"/>
      <dgm:spPr/>
    </dgm:pt>
    <dgm:pt modelId="{2CDB3922-7DE2-9442-911D-A27BD9574D07}" type="pres">
      <dgm:prSet presAssocID="{08F38FFA-8ADF-244C-B24E-9DC9EBBE1C4A}" presName="parentText" presStyleLbl="node1" presStyleIdx="2" presStyleCnt="4">
        <dgm:presLayoutVars>
          <dgm:chMax val="1"/>
          <dgm:bulletEnabled val="1"/>
        </dgm:presLayoutVars>
      </dgm:prSet>
      <dgm:spPr/>
    </dgm:pt>
    <dgm:pt modelId="{9EB773CD-5155-AE49-A39A-DB646F837512}" type="pres">
      <dgm:prSet presAssocID="{08F38FFA-8ADF-244C-B24E-9DC9EBBE1C4A}" presName="descendantText" presStyleLbl="alignAccFollowNode1" presStyleIdx="2" presStyleCnt="4">
        <dgm:presLayoutVars>
          <dgm:bulletEnabled val="1"/>
        </dgm:presLayoutVars>
      </dgm:prSet>
      <dgm:spPr/>
    </dgm:pt>
    <dgm:pt modelId="{56ED33A7-3B1B-1949-A021-EBC6A625EA93}" type="pres">
      <dgm:prSet presAssocID="{EF949317-1634-8C48-A6B0-543CEA09999F}" presName="sp" presStyleCnt="0"/>
      <dgm:spPr/>
    </dgm:pt>
    <dgm:pt modelId="{950DC070-145A-CE41-B596-BBE10477CBEA}" type="pres">
      <dgm:prSet presAssocID="{30ADB79F-CA4C-6F4A-A35A-DE0761546418}" presName="linNode" presStyleCnt="0"/>
      <dgm:spPr/>
    </dgm:pt>
    <dgm:pt modelId="{4060CB25-2046-3047-B345-AC66DC2A7D59}" type="pres">
      <dgm:prSet presAssocID="{30ADB79F-CA4C-6F4A-A35A-DE0761546418}" presName="parentText" presStyleLbl="node1" presStyleIdx="3" presStyleCnt="4">
        <dgm:presLayoutVars>
          <dgm:chMax val="1"/>
          <dgm:bulletEnabled val="1"/>
        </dgm:presLayoutVars>
      </dgm:prSet>
      <dgm:spPr/>
    </dgm:pt>
    <dgm:pt modelId="{AF865629-E949-B24E-AF0F-CDFF322825BD}" type="pres">
      <dgm:prSet presAssocID="{30ADB79F-CA4C-6F4A-A35A-DE0761546418}" presName="descendantText" presStyleLbl="alignAccFollowNode1" presStyleIdx="3" presStyleCnt="4">
        <dgm:presLayoutVars>
          <dgm:bulletEnabled val="1"/>
        </dgm:presLayoutVars>
      </dgm:prSet>
      <dgm:spPr/>
    </dgm:pt>
  </dgm:ptLst>
  <dgm:cxnLst>
    <dgm:cxn modelId="{1D749D12-4B04-A440-9661-EEA1A922595F}" type="presOf" srcId="{51CBC6AB-F765-0E48-BAB6-3306A69BFB80}" destId="{AF865629-E949-B24E-AF0F-CDFF322825BD}" srcOrd="0" destOrd="0" presId="urn:microsoft.com/office/officeart/2005/8/layout/vList5"/>
    <dgm:cxn modelId="{436B4A1E-20D9-3B43-BC32-A45D09F45486}" type="presOf" srcId="{08F38FFA-8ADF-244C-B24E-9DC9EBBE1C4A}" destId="{2CDB3922-7DE2-9442-911D-A27BD9574D07}" srcOrd="0" destOrd="0" presId="urn:microsoft.com/office/officeart/2005/8/layout/vList5"/>
    <dgm:cxn modelId="{5119D51F-728E-F44A-A583-B918C5A307D4}" type="presOf" srcId="{8A23DCF8-72E3-144A-A633-71F28C732000}" destId="{E5A23CB2-A4A0-DF49-9E42-3BBF47D1B5A0}" srcOrd="0" destOrd="0" presId="urn:microsoft.com/office/officeart/2005/8/layout/vList5"/>
    <dgm:cxn modelId="{BCB84A2D-559B-C24F-AB0C-B91D6622BE68}" srcId="{8A23DCF8-72E3-144A-A633-71F28C732000}" destId="{6B08B88F-A009-1948-9A73-AB7494904C9E}" srcOrd="0" destOrd="0" parTransId="{BABD4BF5-0E42-354D-A9E1-85E860D66F46}" sibTransId="{4F397F3A-444F-734E-BDEE-61A6DF37E628}"/>
    <dgm:cxn modelId="{2ED8735D-059E-A440-8ED3-666BEB46165C}" type="presOf" srcId="{6B08B88F-A009-1948-9A73-AB7494904C9E}" destId="{44488AAB-A78F-8047-B4DF-837F0C5AD89D}" srcOrd="0" destOrd="0" presId="urn:microsoft.com/office/officeart/2005/8/layout/vList5"/>
    <dgm:cxn modelId="{0838DE41-FF38-B04D-B0AC-F4CD22412947}" type="presOf" srcId="{85A25129-D75F-8547-9C34-AB3C73204E9D}" destId="{AA6F287F-54BE-A94E-BE50-7A86606A3A77}" srcOrd="0" destOrd="1" presId="urn:microsoft.com/office/officeart/2005/8/layout/vList5"/>
    <dgm:cxn modelId="{77345D43-3A60-B146-A5D5-0D744B8317D4}" srcId="{6B08B88F-A009-1948-9A73-AB7494904C9E}" destId="{E9FDC65B-0D60-1F4F-B97F-0EA7C0235755}" srcOrd="0" destOrd="0" parTransId="{C4EB62D4-2F13-3D4A-A46E-576FFAFFC107}" sibTransId="{FB66449C-9275-984F-A3F3-55052371A716}"/>
    <dgm:cxn modelId="{D82CA145-A2E3-694F-8DA8-9F347C5A584E}" type="presOf" srcId="{F29AC745-5B80-1540-A77A-8EFC6343F5CF}" destId="{E9892E3E-9DF2-BD4B-A6CD-F416208DABBC}" srcOrd="0" destOrd="0" presId="urn:microsoft.com/office/officeart/2005/8/layout/vList5"/>
    <dgm:cxn modelId="{D11F5749-0EF5-454B-B549-A77BBA8FC2EE}" srcId="{30ADB79F-CA4C-6F4A-A35A-DE0761546418}" destId="{51CBC6AB-F765-0E48-BAB6-3306A69BFB80}" srcOrd="0" destOrd="0" parTransId="{4FB1C887-E474-F149-AF8A-C71581115502}" sibTransId="{630C2376-8BC4-604A-8CFA-8E02CE2826BE}"/>
    <dgm:cxn modelId="{83A57E6C-1020-7642-8FB5-FD7A8F73221C}" srcId="{6B08B88F-A009-1948-9A73-AB7494904C9E}" destId="{85A25129-D75F-8547-9C34-AB3C73204E9D}" srcOrd="1" destOrd="0" parTransId="{18809EE1-A86D-CF4F-B0CE-9891BBCC5EB7}" sibTransId="{BB8F67A8-EB49-8E4C-855F-5A0354C6E9E1}"/>
    <dgm:cxn modelId="{16398D4C-26B7-794D-829E-D81E2A24715B}" srcId="{8A23DCF8-72E3-144A-A633-71F28C732000}" destId="{08F38FFA-8ADF-244C-B24E-9DC9EBBE1C4A}" srcOrd="2" destOrd="0" parTransId="{7E87CB23-FAAC-B546-B850-2DB1E9D89BA2}" sibTransId="{EF949317-1634-8C48-A6B0-543CEA09999F}"/>
    <dgm:cxn modelId="{E32FB86D-8CDD-E441-B7DF-D4CF624D4B95}" srcId="{08F38FFA-8ADF-244C-B24E-9DC9EBBE1C4A}" destId="{CC1C70FB-85AF-6244-B643-6B95499E6E93}" srcOrd="0" destOrd="0" parTransId="{DB776C5B-EF5D-6D4B-BB9A-C34BC253264F}" sibTransId="{5735F4B0-1362-2E41-9B9D-9009230C3363}"/>
    <dgm:cxn modelId="{411D9971-F50C-EA49-99F7-8DAD5C7BAF68}" type="presOf" srcId="{30ADB79F-CA4C-6F4A-A35A-DE0761546418}" destId="{4060CB25-2046-3047-B345-AC66DC2A7D59}" srcOrd="0" destOrd="0" presId="urn:microsoft.com/office/officeart/2005/8/layout/vList5"/>
    <dgm:cxn modelId="{CB8A5855-FBA5-8242-B066-73017C3F2C66}" type="presOf" srcId="{684654ED-11BD-C940-9C72-F844DFF81F0E}" destId="{0E6340F7-C0A4-1F48-82F3-FF986F32634E}" srcOrd="0" destOrd="0" presId="urn:microsoft.com/office/officeart/2005/8/layout/vList5"/>
    <dgm:cxn modelId="{862E9881-04D2-1549-831C-5C2E7FDCAF96}" type="presOf" srcId="{CC1C70FB-85AF-6244-B643-6B95499E6E93}" destId="{9EB773CD-5155-AE49-A39A-DB646F837512}" srcOrd="0" destOrd="0" presId="urn:microsoft.com/office/officeart/2005/8/layout/vList5"/>
    <dgm:cxn modelId="{7CF4FD84-92C8-CB47-915C-E5C062209235}" srcId="{8A23DCF8-72E3-144A-A633-71F28C732000}" destId="{30ADB79F-CA4C-6F4A-A35A-DE0761546418}" srcOrd="3" destOrd="0" parTransId="{19330D82-32F4-C344-B9C8-258F409B90D0}" sibTransId="{6D2724A0-2B2E-5D48-B49A-5179AE5B6F9F}"/>
    <dgm:cxn modelId="{34439DAA-AACE-1F48-BCD5-A061B0AFD3F8}" srcId="{684654ED-11BD-C940-9C72-F844DFF81F0E}" destId="{F29AC745-5B80-1540-A77A-8EFC6343F5CF}" srcOrd="0" destOrd="0" parTransId="{E0733D8E-7962-234C-810C-90C4C4DF3E31}" sibTransId="{CB541CEA-6765-054F-94D6-EA9035F2DB48}"/>
    <dgm:cxn modelId="{B48477C2-A6A0-8647-BCA5-EB3291B8EC62}" type="presOf" srcId="{E9FDC65B-0D60-1F4F-B97F-0EA7C0235755}" destId="{AA6F287F-54BE-A94E-BE50-7A86606A3A77}" srcOrd="0" destOrd="0" presId="urn:microsoft.com/office/officeart/2005/8/layout/vList5"/>
    <dgm:cxn modelId="{21C33BDF-CACE-0F4D-BB0A-0771A61AF058}" srcId="{8A23DCF8-72E3-144A-A633-71F28C732000}" destId="{684654ED-11BD-C940-9C72-F844DFF81F0E}" srcOrd="1" destOrd="0" parTransId="{3EB481BD-EEE5-894D-986B-49F64ADBCD4B}" sibTransId="{CE6651BB-25BA-274D-9E08-EC94B1877C65}"/>
    <dgm:cxn modelId="{5E47184A-46BB-4E44-A031-13467F0417A0}" type="presParOf" srcId="{E5A23CB2-A4A0-DF49-9E42-3BBF47D1B5A0}" destId="{71B9D93E-FAA9-414C-B8E8-FBBB7988FD16}" srcOrd="0" destOrd="0" presId="urn:microsoft.com/office/officeart/2005/8/layout/vList5"/>
    <dgm:cxn modelId="{9A63D692-1BB2-9D4B-9321-F5D9B26BC28A}" type="presParOf" srcId="{71B9D93E-FAA9-414C-B8E8-FBBB7988FD16}" destId="{44488AAB-A78F-8047-B4DF-837F0C5AD89D}" srcOrd="0" destOrd="0" presId="urn:microsoft.com/office/officeart/2005/8/layout/vList5"/>
    <dgm:cxn modelId="{FF0FAA94-476A-D648-B5D4-3D7AB43012D4}" type="presParOf" srcId="{71B9D93E-FAA9-414C-B8E8-FBBB7988FD16}" destId="{AA6F287F-54BE-A94E-BE50-7A86606A3A77}" srcOrd="1" destOrd="0" presId="urn:microsoft.com/office/officeart/2005/8/layout/vList5"/>
    <dgm:cxn modelId="{D4813CA4-C04A-D944-954F-033337FA52D3}" type="presParOf" srcId="{E5A23CB2-A4A0-DF49-9E42-3BBF47D1B5A0}" destId="{4F7C0ABC-23B8-3049-98D3-D0761945FFB7}" srcOrd="1" destOrd="0" presId="urn:microsoft.com/office/officeart/2005/8/layout/vList5"/>
    <dgm:cxn modelId="{974FE9F6-2065-B048-BB3F-DB55B5C94C68}" type="presParOf" srcId="{E5A23CB2-A4A0-DF49-9E42-3BBF47D1B5A0}" destId="{6345C142-429E-F84C-A676-C061FB483709}" srcOrd="2" destOrd="0" presId="urn:microsoft.com/office/officeart/2005/8/layout/vList5"/>
    <dgm:cxn modelId="{BB61B8E2-D87C-C147-959D-55FA5F50E7A7}" type="presParOf" srcId="{6345C142-429E-F84C-A676-C061FB483709}" destId="{0E6340F7-C0A4-1F48-82F3-FF986F32634E}" srcOrd="0" destOrd="0" presId="urn:microsoft.com/office/officeart/2005/8/layout/vList5"/>
    <dgm:cxn modelId="{574F6899-3CB5-6444-995E-D0F17593E2FB}" type="presParOf" srcId="{6345C142-429E-F84C-A676-C061FB483709}" destId="{E9892E3E-9DF2-BD4B-A6CD-F416208DABBC}" srcOrd="1" destOrd="0" presId="urn:microsoft.com/office/officeart/2005/8/layout/vList5"/>
    <dgm:cxn modelId="{78F7DE80-2065-6A46-BB5E-81BD2C0C5F77}" type="presParOf" srcId="{E5A23CB2-A4A0-DF49-9E42-3BBF47D1B5A0}" destId="{579319DA-FCDA-4D45-B509-8207E13003A1}" srcOrd="3" destOrd="0" presId="urn:microsoft.com/office/officeart/2005/8/layout/vList5"/>
    <dgm:cxn modelId="{6327400D-9B23-F648-9B75-3C8BB16ECEBA}" type="presParOf" srcId="{E5A23CB2-A4A0-DF49-9E42-3BBF47D1B5A0}" destId="{A505A33B-B8BE-CE41-84D2-939A4BC6EBEA}" srcOrd="4" destOrd="0" presId="urn:microsoft.com/office/officeart/2005/8/layout/vList5"/>
    <dgm:cxn modelId="{FB9F14DB-1D7D-F04F-97DA-4937BB3C1EC7}" type="presParOf" srcId="{A505A33B-B8BE-CE41-84D2-939A4BC6EBEA}" destId="{2CDB3922-7DE2-9442-911D-A27BD9574D07}" srcOrd="0" destOrd="0" presId="urn:microsoft.com/office/officeart/2005/8/layout/vList5"/>
    <dgm:cxn modelId="{36D9CDE4-5F83-DE4A-BDE2-DB9E6E089782}" type="presParOf" srcId="{A505A33B-B8BE-CE41-84D2-939A4BC6EBEA}" destId="{9EB773CD-5155-AE49-A39A-DB646F837512}" srcOrd="1" destOrd="0" presId="urn:microsoft.com/office/officeart/2005/8/layout/vList5"/>
    <dgm:cxn modelId="{4541F785-3779-0A40-AC0B-475D0AF7083E}" type="presParOf" srcId="{E5A23CB2-A4A0-DF49-9E42-3BBF47D1B5A0}" destId="{56ED33A7-3B1B-1949-A021-EBC6A625EA93}" srcOrd="5" destOrd="0" presId="urn:microsoft.com/office/officeart/2005/8/layout/vList5"/>
    <dgm:cxn modelId="{8422EA84-691A-9545-BD55-EAC1EA8C3F97}" type="presParOf" srcId="{E5A23CB2-A4A0-DF49-9E42-3BBF47D1B5A0}" destId="{950DC070-145A-CE41-B596-BBE10477CBEA}" srcOrd="6" destOrd="0" presId="urn:microsoft.com/office/officeart/2005/8/layout/vList5"/>
    <dgm:cxn modelId="{93CC3C52-DBFE-7D41-9EBC-8F4110B5EC1A}" type="presParOf" srcId="{950DC070-145A-CE41-B596-BBE10477CBEA}" destId="{4060CB25-2046-3047-B345-AC66DC2A7D59}" srcOrd="0" destOrd="0" presId="urn:microsoft.com/office/officeart/2005/8/layout/vList5"/>
    <dgm:cxn modelId="{39C98B0B-2AD9-8E4C-9F32-F1B4D4363E4C}" type="presParOf" srcId="{950DC070-145A-CE41-B596-BBE10477CBEA}" destId="{AF865629-E949-B24E-AF0F-CDFF322825B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15A748-A89C-AA4F-9C25-A6B6552924B3}"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4B58786D-6255-8441-BDF8-984DB0C66D62}">
      <dgm:prSet/>
      <dgm:spPr/>
      <dgm:t>
        <a:bodyPr/>
        <a:lstStyle/>
        <a:p>
          <a:pPr rtl="0"/>
          <a:r>
            <a:rPr lang="en-US" dirty="0"/>
            <a:t>Involves trying every possible key until an intelligible translation of the ciphertext into plaintext is obtained</a:t>
          </a:r>
        </a:p>
      </dgm:t>
    </dgm:pt>
    <dgm:pt modelId="{236C4C3F-25E3-3D44-B4E2-C4DF1F3629C2}" type="parTrans" cxnId="{1C8DB6DB-D932-F54C-B818-877FC7E1D3ED}">
      <dgm:prSet/>
      <dgm:spPr/>
      <dgm:t>
        <a:bodyPr/>
        <a:lstStyle/>
        <a:p>
          <a:endParaRPr lang="en-US"/>
        </a:p>
      </dgm:t>
    </dgm:pt>
    <dgm:pt modelId="{6C324A1F-9D40-744A-ACF6-A0A19B7A4967}" type="sibTrans" cxnId="{1C8DB6DB-D932-F54C-B818-877FC7E1D3ED}">
      <dgm:prSet/>
      <dgm:spPr>
        <a:ln>
          <a:solidFill>
            <a:schemeClr val="accent1">
              <a:lumMod val="75000"/>
            </a:schemeClr>
          </a:solidFill>
        </a:ln>
      </dgm:spPr>
      <dgm:t>
        <a:bodyPr/>
        <a:lstStyle/>
        <a:p>
          <a:endParaRPr lang="en-US"/>
        </a:p>
      </dgm:t>
    </dgm:pt>
    <dgm:pt modelId="{A62F2046-765A-AF4A-B7F2-0D7EECCA9CCE}">
      <dgm:prSet/>
      <dgm:spPr/>
      <dgm:t>
        <a:bodyPr/>
        <a:lstStyle/>
        <a:p>
          <a:pPr rtl="0"/>
          <a:r>
            <a:rPr lang="en-US" dirty="0"/>
            <a:t>On average, half of all possible keys must be tried to achieve success</a:t>
          </a:r>
        </a:p>
      </dgm:t>
    </dgm:pt>
    <dgm:pt modelId="{A8679D6A-896E-1444-A4F5-C46158A5F854}" type="parTrans" cxnId="{31A382E7-4C15-2F43-89F0-AA7DA8288401}">
      <dgm:prSet/>
      <dgm:spPr/>
      <dgm:t>
        <a:bodyPr/>
        <a:lstStyle/>
        <a:p>
          <a:endParaRPr lang="en-US"/>
        </a:p>
      </dgm:t>
    </dgm:pt>
    <dgm:pt modelId="{91BB27F2-C252-5E45-8C75-65E47EEEA4C0}" type="sibTrans" cxnId="{31A382E7-4C15-2F43-89F0-AA7DA8288401}">
      <dgm:prSet/>
      <dgm:spPr>
        <a:ln>
          <a:solidFill>
            <a:schemeClr val="accent1">
              <a:lumMod val="75000"/>
            </a:schemeClr>
          </a:solidFill>
        </a:ln>
      </dgm:spPr>
      <dgm:t>
        <a:bodyPr/>
        <a:lstStyle/>
        <a:p>
          <a:endParaRPr lang="en-US"/>
        </a:p>
      </dgm:t>
    </dgm:pt>
    <dgm:pt modelId="{F16D110F-13C3-AB4B-A868-8109E1776292}">
      <dgm:prSet/>
      <dgm:spPr/>
      <dgm:t>
        <a:bodyPr/>
        <a:lstStyle/>
        <a:p>
          <a:pPr rtl="0"/>
          <a:r>
            <a:rPr lang="en-AU" dirty="0"/>
            <a:t>To supplement the brute-force approach, some degree of knowledge about the expected plaintext is needed, and some means of automatically distinguishing plaintext from garble is also needed</a:t>
          </a:r>
          <a:endParaRPr lang="en-US" dirty="0"/>
        </a:p>
      </dgm:t>
    </dgm:pt>
    <dgm:pt modelId="{5CF0D781-5B04-A14B-8DF0-A415D104FAAA}" type="parTrans" cxnId="{E809198C-A29E-2449-B160-026C6FFAA1B7}">
      <dgm:prSet/>
      <dgm:spPr/>
      <dgm:t>
        <a:bodyPr/>
        <a:lstStyle/>
        <a:p>
          <a:endParaRPr lang="en-US"/>
        </a:p>
      </dgm:t>
    </dgm:pt>
    <dgm:pt modelId="{A905C911-6C87-8443-BA92-EB1932053F2B}" type="sibTrans" cxnId="{E809198C-A29E-2449-B160-026C6FFAA1B7}">
      <dgm:prSet/>
      <dgm:spPr/>
      <dgm:t>
        <a:bodyPr/>
        <a:lstStyle/>
        <a:p>
          <a:endParaRPr lang="en-US"/>
        </a:p>
      </dgm:t>
    </dgm:pt>
    <dgm:pt modelId="{23EAF6F1-CBBE-7A4C-BDBB-F8F0383F5FD2}" type="pres">
      <dgm:prSet presAssocID="{0B15A748-A89C-AA4F-9C25-A6B6552924B3}" presName="outerComposite" presStyleCnt="0">
        <dgm:presLayoutVars>
          <dgm:chMax val="5"/>
          <dgm:dir/>
          <dgm:resizeHandles val="exact"/>
        </dgm:presLayoutVars>
      </dgm:prSet>
      <dgm:spPr/>
    </dgm:pt>
    <dgm:pt modelId="{A9D5F8EC-0487-7347-BF52-5E62935E4707}" type="pres">
      <dgm:prSet presAssocID="{0B15A748-A89C-AA4F-9C25-A6B6552924B3}" presName="dummyMaxCanvas" presStyleCnt="0">
        <dgm:presLayoutVars/>
      </dgm:prSet>
      <dgm:spPr/>
    </dgm:pt>
    <dgm:pt modelId="{299A7C9D-87BF-CD42-AA7C-FE94D20924FE}" type="pres">
      <dgm:prSet presAssocID="{0B15A748-A89C-AA4F-9C25-A6B6552924B3}" presName="ThreeNodes_1" presStyleLbl="node1" presStyleIdx="0" presStyleCnt="3">
        <dgm:presLayoutVars>
          <dgm:bulletEnabled val="1"/>
        </dgm:presLayoutVars>
      </dgm:prSet>
      <dgm:spPr/>
    </dgm:pt>
    <dgm:pt modelId="{F8E2679E-A04F-904E-82DB-28465952477A}" type="pres">
      <dgm:prSet presAssocID="{0B15A748-A89C-AA4F-9C25-A6B6552924B3}" presName="ThreeNodes_2" presStyleLbl="node1" presStyleIdx="1" presStyleCnt="3">
        <dgm:presLayoutVars>
          <dgm:bulletEnabled val="1"/>
        </dgm:presLayoutVars>
      </dgm:prSet>
      <dgm:spPr/>
    </dgm:pt>
    <dgm:pt modelId="{912E77E7-A946-8E44-BC90-3F69E61034C0}" type="pres">
      <dgm:prSet presAssocID="{0B15A748-A89C-AA4F-9C25-A6B6552924B3}" presName="ThreeNodes_3" presStyleLbl="node1" presStyleIdx="2" presStyleCnt="3">
        <dgm:presLayoutVars>
          <dgm:bulletEnabled val="1"/>
        </dgm:presLayoutVars>
      </dgm:prSet>
      <dgm:spPr/>
    </dgm:pt>
    <dgm:pt modelId="{3AB18B29-AC07-F547-9AF6-1CDFF6D8B642}" type="pres">
      <dgm:prSet presAssocID="{0B15A748-A89C-AA4F-9C25-A6B6552924B3}" presName="ThreeConn_1-2" presStyleLbl="fgAccFollowNode1" presStyleIdx="0" presStyleCnt="2">
        <dgm:presLayoutVars>
          <dgm:bulletEnabled val="1"/>
        </dgm:presLayoutVars>
      </dgm:prSet>
      <dgm:spPr/>
    </dgm:pt>
    <dgm:pt modelId="{BFAE0DD3-0D61-4446-A3F0-E88F1106B030}" type="pres">
      <dgm:prSet presAssocID="{0B15A748-A89C-AA4F-9C25-A6B6552924B3}" presName="ThreeConn_2-3" presStyleLbl="fgAccFollowNode1" presStyleIdx="1" presStyleCnt="2">
        <dgm:presLayoutVars>
          <dgm:bulletEnabled val="1"/>
        </dgm:presLayoutVars>
      </dgm:prSet>
      <dgm:spPr/>
    </dgm:pt>
    <dgm:pt modelId="{058FB15E-5066-9744-8EE7-BF871FE40FD6}" type="pres">
      <dgm:prSet presAssocID="{0B15A748-A89C-AA4F-9C25-A6B6552924B3}" presName="ThreeNodes_1_text" presStyleLbl="node1" presStyleIdx="2" presStyleCnt="3">
        <dgm:presLayoutVars>
          <dgm:bulletEnabled val="1"/>
        </dgm:presLayoutVars>
      </dgm:prSet>
      <dgm:spPr/>
    </dgm:pt>
    <dgm:pt modelId="{A370778B-3C60-654D-8FE9-F924E3ACF4A7}" type="pres">
      <dgm:prSet presAssocID="{0B15A748-A89C-AA4F-9C25-A6B6552924B3}" presName="ThreeNodes_2_text" presStyleLbl="node1" presStyleIdx="2" presStyleCnt="3">
        <dgm:presLayoutVars>
          <dgm:bulletEnabled val="1"/>
        </dgm:presLayoutVars>
      </dgm:prSet>
      <dgm:spPr/>
    </dgm:pt>
    <dgm:pt modelId="{499FDD94-30DC-9248-A2D9-EB7035F1457F}" type="pres">
      <dgm:prSet presAssocID="{0B15A748-A89C-AA4F-9C25-A6B6552924B3}" presName="ThreeNodes_3_text" presStyleLbl="node1" presStyleIdx="2" presStyleCnt="3">
        <dgm:presLayoutVars>
          <dgm:bulletEnabled val="1"/>
        </dgm:presLayoutVars>
      </dgm:prSet>
      <dgm:spPr/>
    </dgm:pt>
  </dgm:ptLst>
  <dgm:cxnLst>
    <dgm:cxn modelId="{97726A14-6B84-FD41-9937-FB2ADC336149}" type="presOf" srcId="{4B58786D-6255-8441-BDF8-984DB0C66D62}" destId="{299A7C9D-87BF-CD42-AA7C-FE94D20924FE}" srcOrd="0" destOrd="0" presId="urn:microsoft.com/office/officeart/2005/8/layout/vProcess5"/>
    <dgm:cxn modelId="{EF17B426-A83D-564B-AAF3-AB07ED56368F}" type="presOf" srcId="{91BB27F2-C252-5E45-8C75-65E47EEEA4C0}" destId="{BFAE0DD3-0D61-4446-A3F0-E88F1106B030}" srcOrd="0" destOrd="0" presId="urn:microsoft.com/office/officeart/2005/8/layout/vProcess5"/>
    <dgm:cxn modelId="{7FE9FA3A-D42B-FC4C-985F-081BB4CC4C90}" type="presOf" srcId="{F16D110F-13C3-AB4B-A868-8109E1776292}" destId="{499FDD94-30DC-9248-A2D9-EB7035F1457F}" srcOrd="1" destOrd="0" presId="urn:microsoft.com/office/officeart/2005/8/layout/vProcess5"/>
    <dgm:cxn modelId="{5EBD263F-C534-BB41-9F4C-E467C605E51D}" type="presOf" srcId="{F16D110F-13C3-AB4B-A868-8109E1776292}" destId="{912E77E7-A946-8E44-BC90-3F69E61034C0}" srcOrd="0" destOrd="0" presId="urn:microsoft.com/office/officeart/2005/8/layout/vProcess5"/>
    <dgm:cxn modelId="{1314396E-0FB4-C44A-B76A-3A75B2DDCB82}" type="presOf" srcId="{A62F2046-765A-AF4A-B7F2-0D7EECCA9CCE}" destId="{F8E2679E-A04F-904E-82DB-28465952477A}" srcOrd="0" destOrd="0" presId="urn:microsoft.com/office/officeart/2005/8/layout/vProcess5"/>
    <dgm:cxn modelId="{A982924F-207F-9842-BB50-2ACFB5C77D32}" type="presOf" srcId="{4B58786D-6255-8441-BDF8-984DB0C66D62}" destId="{058FB15E-5066-9744-8EE7-BF871FE40FD6}" srcOrd="1" destOrd="0" presId="urn:microsoft.com/office/officeart/2005/8/layout/vProcess5"/>
    <dgm:cxn modelId="{9B19D16F-1035-A94B-AB30-366FDD24CB30}" type="presOf" srcId="{0B15A748-A89C-AA4F-9C25-A6B6552924B3}" destId="{23EAF6F1-CBBE-7A4C-BDBB-F8F0383F5FD2}" srcOrd="0" destOrd="0" presId="urn:microsoft.com/office/officeart/2005/8/layout/vProcess5"/>
    <dgm:cxn modelId="{75473354-0AF7-DB49-A29C-E47EAA36B6F5}" type="presOf" srcId="{6C324A1F-9D40-744A-ACF6-A0A19B7A4967}" destId="{3AB18B29-AC07-F547-9AF6-1CDFF6D8B642}" srcOrd="0" destOrd="0" presId="urn:microsoft.com/office/officeart/2005/8/layout/vProcess5"/>
    <dgm:cxn modelId="{E809198C-A29E-2449-B160-026C6FFAA1B7}" srcId="{0B15A748-A89C-AA4F-9C25-A6B6552924B3}" destId="{F16D110F-13C3-AB4B-A868-8109E1776292}" srcOrd="2" destOrd="0" parTransId="{5CF0D781-5B04-A14B-8DF0-A415D104FAAA}" sibTransId="{A905C911-6C87-8443-BA92-EB1932053F2B}"/>
    <dgm:cxn modelId="{F883BAB6-F57E-D84E-9604-92CCB06B737A}" type="presOf" srcId="{A62F2046-765A-AF4A-B7F2-0D7EECCA9CCE}" destId="{A370778B-3C60-654D-8FE9-F924E3ACF4A7}" srcOrd="1" destOrd="0" presId="urn:microsoft.com/office/officeart/2005/8/layout/vProcess5"/>
    <dgm:cxn modelId="{1C8DB6DB-D932-F54C-B818-877FC7E1D3ED}" srcId="{0B15A748-A89C-AA4F-9C25-A6B6552924B3}" destId="{4B58786D-6255-8441-BDF8-984DB0C66D62}" srcOrd="0" destOrd="0" parTransId="{236C4C3F-25E3-3D44-B4E2-C4DF1F3629C2}" sibTransId="{6C324A1F-9D40-744A-ACF6-A0A19B7A4967}"/>
    <dgm:cxn modelId="{31A382E7-4C15-2F43-89F0-AA7DA8288401}" srcId="{0B15A748-A89C-AA4F-9C25-A6B6552924B3}" destId="{A62F2046-765A-AF4A-B7F2-0D7EECCA9CCE}" srcOrd="1" destOrd="0" parTransId="{A8679D6A-896E-1444-A4F5-C46158A5F854}" sibTransId="{91BB27F2-C252-5E45-8C75-65E47EEEA4C0}"/>
    <dgm:cxn modelId="{FE656E4F-7113-A64E-A30F-2C8682C1E5C4}" type="presParOf" srcId="{23EAF6F1-CBBE-7A4C-BDBB-F8F0383F5FD2}" destId="{A9D5F8EC-0487-7347-BF52-5E62935E4707}" srcOrd="0" destOrd="0" presId="urn:microsoft.com/office/officeart/2005/8/layout/vProcess5"/>
    <dgm:cxn modelId="{1BE7F32B-3156-E342-85B3-18087549E748}" type="presParOf" srcId="{23EAF6F1-CBBE-7A4C-BDBB-F8F0383F5FD2}" destId="{299A7C9D-87BF-CD42-AA7C-FE94D20924FE}" srcOrd="1" destOrd="0" presId="urn:microsoft.com/office/officeart/2005/8/layout/vProcess5"/>
    <dgm:cxn modelId="{DE62E082-4019-8E4F-BECC-1CDB846AC2FC}" type="presParOf" srcId="{23EAF6F1-CBBE-7A4C-BDBB-F8F0383F5FD2}" destId="{F8E2679E-A04F-904E-82DB-28465952477A}" srcOrd="2" destOrd="0" presId="urn:microsoft.com/office/officeart/2005/8/layout/vProcess5"/>
    <dgm:cxn modelId="{324556C8-4A98-044E-A50C-9B20C4623E41}" type="presParOf" srcId="{23EAF6F1-CBBE-7A4C-BDBB-F8F0383F5FD2}" destId="{912E77E7-A946-8E44-BC90-3F69E61034C0}" srcOrd="3" destOrd="0" presId="urn:microsoft.com/office/officeart/2005/8/layout/vProcess5"/>
    <dgm:cxn modelId="{C2DE3387-E4D6-F949-9CF8-84B8C1901EB3}" type="presParOf" srcId="{23EAF6F1-CBBE-7A4C-BDBB-F8F0383F5FD2}" destId="{3AB18B29-AC07-F547-9AF6-1CDFF6D8B642}" srcOrd="4" destOrd="0" presId="urn:microsoft.com/office/officeart/2005/8/layout/vProcess5"/>
    <dgm:cxn modelId="{3F7B2D96-7E26-CE4E-A6DE-C9799558CFE0}" type="presParOf" srcId="{23EAF6F1-CBBE-7A4C-BDBB-F8F0383F5FD2}" destId="{BFAE0DD3-0D61-4446-A3F0-E88F1106B030}" srcOrd="5" destOrd="0" presId="urn:microsoft.com/office/officeart/2005/8/layout/vProcess5"/>
    <dgm:cxn modelId="{D083EC70-2DEF-5D45-B9FD-3501337F4887}" type="presParOf" srcId="{23EAF6F1-CBBE-7A4C-BDBB-F8F0383F5FD2}" destId="{058FB15E-5066-9744-8EE7-BF871FE40FD6}" srcOrd="6" destOrd="0" presId="urn:microsoft.com/office/officeart/2005/8/layout/vProcess5"/>
    <dgm:cxn modelId="{284A0BA2-97DB-BB40-8706-F1FAFA2DEBC8}" type="presParOf" srcId="{23EAF6F1-CBBE-7A4C-BDBB-F8F0383F5FD2}" destId="{A370778B-3C60-654D-8FE9-F924E3ACF4A7}" srcOrd="7" destOrd="0" presId="urn:microsoft.com/office/officeart/2005/8/layout/vProcess5"/>
    <dgm:cxn modelId="{9199C2CB-5E83-3844-9D4F-3A9A9B39CBE2}" type="presParOf" srcId="{23EAF6F1-CBBE-7A4C-BDBB-F8F0383F5FD2}" destId="{499FDD94-30DC-9248-A2D9-EB7035F1457F}"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9DFDEA-C1E6-FD44-8894-2C30F1D756E3}" type="doc">
      <dgm:prSet loTypeId="urn:microsoft.com/office/officeart/2005/8/layout/lProcess2" loCatId="list" qsTypeId="urn:microsoft.com/office/officeart/2005/8/quickstyle/simple4" qsCatId="simple" csTypeId="urn:microsoft.com/office/officeart/2005/8/colors/accent1_2" csCatId="accent1"/>
      <dgm:spPr/>
      <dgm:t>
        <a:bodyPr/>
        <a:lstStyle/>
        <a:p>
          <a:endParaRPr lang="en-US"/>
        </a:p>
      </dgm:t>
    </dgm:pt>
    <dgm:pt modelId="{625CA973-C949-0B49-8EBA-E76268828C03}">
      <dgm:prSet/>
      <dgm:spPr/>
      <dgm:t>
        <a:bodyPr/>
        <a:lstStyle/>
        <a:p>
          <a:pPr rtl="0"/>
          <a:r>
            <a:rPr lang="en-US" dirty="0"/>
            <a:t>Encrypts a digital data stream one bit or one byte at a time</a:t>
          </a:r>
        </a:p>
      </dgm:t>
    </dgm:pt>
    <dgm:pt modelId="{D3F86C37-9999-C04C-8736-EF9460A25D9E}" type="parTrans" cxnId="{F673E4FE-A649-0745-8388-67E5CA4B863E}">
      <dgm:prSet/>
      <dgm:spPr/>
      <dgm:t>
        <a:bodyPr/>
        <a:lstStyle/>
        <a:p>
          <a:endParaRPr lang="en-US"/>
        </a:p>
      </dgm:t>
    </dgm:pt>
    <dgm:pt modelId="{939F11A5-58C3-644C-97F6-DC02ACE4629F}" type="sibTrans" cxnId="{F673E4FE-A649-0745-8388-67E5CA4B863E}">
      <dgm:prSet/>
      <dgm:spPr/>
      <dgm:t>
        <a:bodyPr/>
        <a:lstStyle/>
        <a:p>
          <a:endParaRPr lang="en-US"/>
        </a:p>
      </dgm:t>
    </dgm:pt>
    <dgm:pt modelId="{085DFABC-820A-9441-8D9B-D16FE6638F73}">
      <dgm:prSet/>
      <dgm:spPr/>
      <dgm:t>
        <a:bodyPr/>
        <a:lstStyle/>
        <a:p>
          <a:pPr rtl="0"/>
          <a:r>
            <a:rPr lang="en-US" dirty="0"/>
            <a:t>Examples:</a:t>
          </a:r>
        </a:p>
      </dgm:t>
    </dgm:pt>
    <dgm:pt modelId="{DF24B70A-31D5-9947-A093-C8B124139D75}" type="parTrans" cxnId="{58A1830D-C83F-544F-A09D-395AF20727E1}">
      <dgm:prSet/>
      <dgm:spPr/>
      <dgm:t>
        <a:bodyPr/>
        <a:lstStyle/>
        <a:p>
          <a:endParaRPr lang="en-US"/>
        </a:p>
      </dgm:t>
    </dgm:pt>
    <dgm:pt modelId="{7831E1FE-6132-9E44-991D-5A43811B3E61}" type="sibTrans" cxnId="{58A1830D-C83F-544F-A09D-395AF20727E1}">
      <dgm:prSet/>
      <dgm:spPr/>
      <dgm:t>
        <a:bodyPr/>
        <a:lstStyle/>
        <a:p>
          <a:endParaRPr lang="en-US"/>
        </a:p>
      </dgm:t>
    </dgm:pt>
    <dgm:pt modelId="{55A5274C-BC34-1345-A33E-1C94A8A413B0}">
      <dgm:prSet/>
      <dgm:spPr/>
      <dgm:t>
        <a:bodyPr/>
        <a:lstStyle/>
        <a:p>
          <a:pPr rtl="0"/>
          <a:r>
            <a:rPr lang="en-US" dirty="0" err="1"/>
            <a:t>Autokeyed</a:t>
          </a:r>
          <a:r>
            <a:rPr lang="en-US" dirty="0"/>
            <a:t> </a:t>
          </a:r>
          <a:r>
            <a:rPr lang="en-US" dirty="0" err="1"/>
            <a:t>Vigenère</a:t>
          </a:r>
          <a:r>
            <a:rPr lang="en-US" dirty="0"/>
            <a:t> cipher</a:t>
          </a:r>
        </a:p>
      </dgm:t>
    </dgm:pt>
    <dgm:pt modelId="{D046D13C-80F7-CE42-A8F6-BF76F81223FB}" type="parTrans" cxnId="{6D6580AC-EEF3-604C-983D-CAC89C871132}">
      <dgm:prSet/>
      <dgm:spPr/>
      <dgm:t>
        <a:bodyPr/>
        <a:lstStyle/>
        <a:p>
          <a:endParaRPr lang="en-US"/>
        </a:p>
      </dgm:t>
    </dgm:pt>
    <dgm:pt modelId="{605B9F0A-C25F-8F43-B316-077B8232BA19}" type="sibTrans" cxnId="{6D6580AC-EEF3-604C-983D-CAC89C871132}">
      <dgm:prSet/>
      <dgm:spPr/>
      <dgm:t>
        <a:bodyPr/>
        <a:lstStyle/>
        <a:p>
          <a:endParaRPr lang="en-US"/>
        </a:p>
      </dgm:t>
    </dgm:pt>
    <dgm:pt modelId="{53D7D7AD-E7D7-2A43-8204-C15E1B95BC68}">
      <dgm:prSet/>
      <dgm:spPr/>
      <dgm:t>
        <a:bodyPr/>
        <a:lstStyle/>
        <a:p>
          <a:pPr rtl="0"/>
          <a:r>
            <a:rPr lang="en-US" dirty="0" err="1"/>
            <a:t>Vernam</a:t>
          </a:r>
          <a:r>
            <a:rPr lang="en-US" dirty="0"/>
            <a:t> cipher</a:t>
          </a:r>
        </a:p>
      </dgm:t>
    </dgm:pt>
    <dgm:pt modelId="{021F3417-BD24-0445-9AE8-64190E8FA58C}" type="parTrans" cxnId="{0E85AC86-D1BF-4449-8A20-EE2CD9F9FEF9}">
      <dgm:prSet/>
      <dgm:spPr/>
      <dgm:t>
        <a:bodyPr/>
        <a:lstStyle/>
        <a:p>
          <a:endParaRPr lang="en-US"/>
        </a:p>
      </dgm:t>
    </dgm:pt>
    <dgm:pt modelId="{D6DDB179-3CB9-7A46-AA5F-43037B80D08D}" type="sibTrans" cxnId="{0E85AC86-D1BF-4449-8A20-EE2CD9F9FEF9}">
      <dgm:prSet/>
      <dgm:spPr/>
      <dgm:t>
        <a:bodyPr/>
        <a:lstStyle/>
        <a:p>
          <a:endParaRPr lang="en-US"/>
        </a:p>
      </dgm:t>
    </dgm:pt>
    <dgm:pt modelId="{87E56F79-264A-7048-9159-053BCE3633AE}">
      <dgm:prSet/>
      <dgm:spPr/>
      <dgm:t>
        <a:bodyPr/>
        <a:lstStyle/>
        <a:p>
          <a:pPr rtl="0"/>
          <a:r>
            <a:rPr lang="en-US" dirty="0"/>
            <a:t>In the ideal case a one-time pad version of the </a:t>
          </a:r>
          <a:r>
            <a:rPr lang="en-US" dirty="0" err="1"/>
            <a:t>Vernam</a:t>
          </a:r>
          <a:r>
            <a:rPr lang="en-US" dirty="0"/>
            <a:t> cipher would be used, in which the </a:t>
          </a:r>
          <a:r>
            <a:rPr lang="en-US" dirty="0" err="1"/>
            <a:t>keystream</a:t>
          </a:r>
          <a:r>
            <a:rPr lang="en-US" dirty="0"/>
            <a:t> is as long as the plaintext bit stream</a:t>
          </a:r>
        </a:p>
      </dgm:t>
    </dgm:pt>
    <dgm:pt modelId="{5D7A1B9A-9729-3243-B482-A0BF80CD31B6}" type="parTrans" cxnId="{E955CCC6-D09F-8847-A246-958664DDB22F}">
      <dgm:prSet/>
      <dgm:spPr/>
      <dgm:t>
        <a:bodyPr/>
        <a:lstStyle/>
        <a:p>
          <a:endParaRPr lang="en-US"/>
        </a:p>
      </dgm:t>
    </dgm:pt>
    <dgm:pt modelId="{514B4F38-8867-164E-912D-5149F1CC9148}" type="sibTrans" cxnId="{E955CCC6-D09F-8847-A246-958664DDB22F}">
      <dgm:prSet/>
      <dgm:spPr/>
      <dgm:t>
        <a:bodyPr/>
        <a:lstStyle/>
        <a:p>
          <a:endParaRPr lang="en-US"/>
        </a:p>
      </dgm:t>
    </dgm:pt>
    <dgm:pt modelId="{25F88892-1718-AA47-BD33-9CBE3B48EE63}">
      <dgm:prSet/>
      <dgm:spPr/>
      <dgm:t>
        <a:bodyPr/>
        <a:lstStyle/>
        <a:p>
          <a:pPr rtl="0"/>
          <a:r>
            <a:rPr lang="en-US" dirty="0"/>
            <a:t>If the cryptographic </a:t>
          </a:r>
          <a:r>
            <a:rPr lang="en-US" dirty="0" err="1"/>
            <a:t>keystream</a:t>
          </a:r>
          <a:r>
            <a:rPr lang="en-US" dirty="0"/>
            <a:t> is random, then this cipher is unbreakable by any means other than acquiring the </a:t>
          </a:r>
          <a:r>
            <a:rPr lang="en-US" dirty="0" err="1"/>
            <a:t>keystream</a:t>
          </a:r>
          <a:endParaRPr lang="en-US" dirty="0"/>
        </a:p>
      </dgm:t>
    </dgm:pt>
    <dgm:pt modelId="{F802593E-15D6-7443-8AD4-3303D9A68F2E}" type="parTrans" cxnId="{5CC973DA-8E9F-F64D-B298-C867CBE014F0}">
      <dgm:prSet/>
      <dgm:spPr/>
      <dgm:t>
        <a:bodyPr/>
        <a:lstStyle/>
        <a:p>
          <a:endParaRPr lang="en-US"/>
        </a:p>
      </dgm:t>
    </dgm:pt>
    <dgm:pt modelId="{943DC347-7EDC-BE4E-901F-8D61E4A09D5B}" type="sibTrans" cxnId="{5CC973DA-8E9F-F64D-B298-C867CBE014F0}">
      <dgm:prSet/>
      <dgm:spPr/>
      <dgm:t>
        <a:bodyPr/>
        <a:lstStyle/>
        <a:p>
          <a:endParaRPr lang="en-US"/>
        </a:p>
      </dgm:t>
    </dgm:pt>
    <dgm:pt modelId="{91009186-E007-5F43-8FF5-1C299DFAA5DE}">
      <dgm:prSet/>
      <dgm:spPr/>
      <dgm:t>
        <a:bodyPr/>
        <a:lstStyle/>
        <a:p>
          <a:pPr rtl="0"/>
          <a:r>
            <a:rPr lang="en-US" dirty="0" err="1"/>
            <a:t>Keystream</a:t>
          </a:r>
          <a:r>
            <a:rPr lang="en-US" dirty="0"/>
            <a:t> must be provided to both users in advance via some independent and secure channel</a:t>
          </a:r>
        </a:p>
      </dgm:t>
    </dgm:pt>
    <dgm:pt modelId="{2BA905CE-B876-DD49-ACC1-8A15CA825F96}" type="parTrans" cxnId="{6A018318-4A50-AC45-9510-057EC9DEEABD}">
      <dgm:prSet/>
      <dgm:spPr/>
      <dgm:t>
        <a:bodyPr/>
        <a:lstStyle/>
        <a:p>
          <a:endParaRPr lang="en-US"/>
        </a:p>
      </dgm:t>
    </dgm:pt>
    <dgm:pt modelId="{ADC62BC0-450B-204B-8B3E-6353911601EB}" type="sibTrans" cxnId="{6A018318-4A50-AC45-9510-057EC9DEEABD}">
      <dgm:prSet/>
      <dgm:spPr/>
      <dgm:t>
        <a:bodyPr/>
        <a:lstStyle/>
        <a:p>
          <a:endParaRPr lang="en-US"/>
        </a:p>
      </dgm:t>
    </dgm:pt>
    <dgm:pt modelId="{511C53A0-B84E-A04B-AB4F-85049655B05F}">
      <dgm:prSet/>
      <dgm:spPr/>
      <dgm:t>
        <a:bodyPr/>
        <a:lstStyle/>
        <a:p>
          <a:pPr rtl="0"/>
          <a:r>
            <a:rPr lang="en-US" dirty="0"/>
            <a:t>This introduces insurmountable logistical problems if the intended data traffic is very large</a:t>
          </a:r>
        </a:p>
      </dgm:t>
    </dgm:pt>
    <dgm:pt modelId="{B7FFCEBC-714B-3F4E-A7AB-F6CAF65D8F2D}" type="parTrans" cxnId="{B3C2935D-9319-6D44-BB7B-E5A7177E773A}">
      <dgm:prSet/>
      <dgm:spPr/>
      <dgm:t>
        <a:bodyPr/>
        <a:lstStyle/>
        <a:p>
          <a:endParaRPr lang="en-US"/>
        </a:p>
      </dgm:t>
    </dgm:pt>
    <dgm:pt modelId="{E1469CCF-8233-4D4F-B114-9977B795DDB4}" type="sibTrans" cxnId="{B3C2935D-9319-6D44-BB7B-E5A7177E773A}">
      <dgm:prSet/>
      <dgm:spPr/>
      <dgm:t>
        <a:bodyPr/>
        <a:lstStyle/>
        <a:p>
          <a:endParaRPr lang="en-US"/>
        </a:p>
      </dgm:t>
    </dgm:pt>
    <dgm:pt modelId="{6A150459-F120-F142-BA3A-97697F7A0DAE}">
      <dgm:prSet/>
      <dgm:spPr/>
      <dgm:t>
        <a:bodyPr/>
        <a:lstStyle/>
        <a:p>
          <a:pPr rtl="0"/>
          <a:r>
            <a:rPr lang="en-US" dirty="0"/>
            <a:t>For practical reasons the bit-stream generator must be implemented as an algorithmic procedure so that the cryptographic bit stream can be produced by both users</a:t>
          </a:r>
        </a:p>
      </dgm:t>
    </dgm:pt>
    <dgm:pt modelId="{CCE12F00-86EB-0A45-A137-2CFD250D01A4}" type="parTrans" cxnId="{16CAAC19-89B3-2941-96C0-90763AE56C80}">
      <dgm:prSet/>
      <dgm:spPr/>
      <dgm:t>
        <a:bodyPr/>
        <a:lstStyle/>
        <a:p>
          <a:endParaRPr lang="en-US"/>
        </a:p>
      </dgm:t>
    </dgm:pt>
    <dgm:pt modelId="{DAB32485-39E3-AC48-AA64-CFF75F53D828}" type="sibTrans" cxnId="{16CAAC19-89B3-2941-96C0-90763AE56C80}">
      <dgm:prSet/>
      <dgm:spPr/>
      <dgm:t>
        <a:bodyPr/>
        <a:lstStyle/>
        <a:p>
          <a:endParaRPr lang="en-US"/>
        </a:p>
      </dgm:t>
    </dgm:pt>
    <dgm:pt modelId="{307C9169-FD19-AC47-87F6-E8088C3881B5}">
      <dgm:prSet/>
      <dgm:spPr/>
      <dgm:t>
        <a:bodyPr/>
        <a:lstStyle/>
        <a:p>
          <a:pPr rtl="0"/>
          <a:r>
            <a:rPr lang="en-US" dirty="0"/>
            <a:t>It must be computationally impractical to predict future portions of the bit stream based on previous portions of the bit stream</a:t>
          </a:r>
        </a:p>
      </dgm:t>
    </dgm:pt>
    <dgm:pt modelId="{9269A3DE-2464-1340-9903-9CCDD4D3419F}" type="parTrans" cxnId="{511A762C-B0C0-C249-8E70-3C316205A18D}">
      <dgm:prSet/>
      <dgm:spPr/>
      <dgm:t>
        <a:bodyPr/>
        <a:lstStyle/>
        <a:p>
          <a:endParaRPr lang="en-US"/>
        </a:p>
      </dgm:t>
    </dgm:pt>
    <dgm:pt modelId="{27339016-3257-8F45-BFC8-8B12CDD93D77}" type="sibTrans" cxnId="{511A762C-B0C0-C249-8E70-3C316205A18D}">
      <dgm:prSet/>
      <dgm:spPr/>
      <dgm:t>
        <a:bodyPr/>
        <a:lstStyle/>
        <a:p>
          <a:endParaRPr lang="en-US"/>
        </a:p>
      </dgm:t>
    </dgm:pt>
    <dgm:pt modelId="{B811C9F2-426A-5340-B551-6C3B699F7460}">
      <dgm:prSet/>
      <dgm:spPr/>
      <dgm:t>
        <a:bodyPr/>
        <a:lstStyle/>
        <a:p>
          <a:pPr rtl="0"/>
          <a:r>
            <a:rPr lang="en-US" dirty="0"/>
            <a:t>The two users need only share the generating key and each can produce the </a:t>
          </a:r>
          <a:r>
            <a:rPr lang="en-US" dirty="0" err="1"/>
            <a:t>keystream</a:t>
          </a:r>
          <a:endParaRPr lang="en-US" dirty="0"/>
        </a:p>
      </dgm:t>
    </dgm:pt>
    <dgm:pt modelId="{0C7EC46B-37E2-B044-ABC1-1FB5DF4CC97A}" type="parTrans" cxnId="{C953D621-BCDA-5649-8271-1F6D12084F7C}">
      <dgm:prSet/>
      <dgm:spPr/>
      <dgm:t>
        <a:bodyPr/>
        <a:lstStyle/>
        <a:p>
          <a:endParaRPr lang="en-US"/>
        </a:p>
      </dgm:t>
    </dgm:pt>
    <dgm:pt modelId="{7F1E6B9E-11EB-2F4D-A365-A4A89F0BD4A2}" type="sibTrans" cxnId="{C953D621-BCDA-5649-8271-1F6D12084F7C}">
      <dgm:prSet/>
      <dgm:spPr/>
      <dgm:t>
        <a:bodyPr/>
        <a:lstStyle/>
        <a:p>
          <a:endParaRPr lang="en-US"/>
        </a:p>
      </dgm:t>
    </dgm:pt>
    <dgm:pt modelId="{39452D4C-3643-1045-A9B0-24D2B5019761}" type="pres">
      <dgm:prSet presAssocID="{B49DFDEA-C1E6-FD44-8894-2C30F1D756E3}" presName="theList" presStyleCnt="0">
        <dgm:presLayoutVars>
          <dgm:dir/>
          <dgm:animLvl val="lvl"/>
          <dgm:resizeHandles val="exact"/>
        </dgm:presLayoutVars>
      </dgm:prSet>
      <dgm:spPr/>
    </dgm:pt>
    <dgm:pt modelId="{30EBD609-6A39-0D43-A6BF-0207CBA9FD96}" type="pres">
      <dgm:prSet presAssocID="{625CA973-C949-0B49-8EBA-E76268828C03}" presName="compNode" presStyleCnt="0"/>
      <dgm:spPr/>
    </dgm:pt>
    <dgm:pt modelId="{776B5AA3-E8DB-AA49-B3DF-4D6ADBBB4F23}" type="pres">
      <dgm:prSet presAssocID="{625CA973-C949-0B49-8EBA-E76268828C03}" presName="aNode" presStyleLbl="bgShp" presStyleIdx="0" presStyleCnt="3"/>
      <dgm:spPr/>
    </dgm:pt>
    <dgm:pt modelId="{32392A64-4D65-1649-AF91-6ADD2244657C}" type="pres">
      <dgm:prSet presAssocID="{625CA973-C949-0B49-8EBA-E76268828C03}" presName="textNode" presStyleLbl="bgShp" presStyleIdx="0" presStyleCnt="3"/>
      <dgm:spPr/>
    </dgm:pt>
    <dgm:pt modelId="{099A672D-F1EE-6143-AA38-FD982BF103EB}" type="pres">
      <dgm:prSet presAssocID="{625CA973-C949-0B49-8EBA-E76268828C03}" presName="compChildNode" presStyleCnt="0"/>
      <dgm:spPr/>
    </dgm:pt>
    <dgm:pt modelId="{37A3010B-C9FC-0E49-A1E9-4378D657D1F9}" type="pres">
      <dgm:prSet presAssocID="{625CA973-C949-0B49-8EBA-E76268828C03}" presName="theInnerList" presStyleCnt="0"/>
      <dgm:spPr/>
    </dgm:pt>
    <dgm:pt modelId="{483862D4-68AF-394B-9853-B785CF4575EB}" type="pres">
      <dgm:prSet presAssocID="{085DFABC-820A-9441-8D9B-D16FE6638F73}" presName="childNode" presStyleLbl="node1" presStyleIdx="0" presStyleCnt="4">
        <dgm:presLayoutVars>
          <dgm:bulletEnabled val="1"/>
        </dgm:presLayoutVars>
      </dgm:prSet>
      <dgm:spPr/>
    </dgm:pt>
    <dgm:pt modelId="{0BE138DC-537F-E549-93F7-1C05F67717D1}" type="pres">
      <dgm:prSet presAssocID="{625CA973-C949-0B49-8EBA-E76268828C03}" presName="aSpace" presStyleCnt="0"/>
      <dgm:spPr/>
    </dgm:pt>
    <dgm:pt modelId="{9CF221ED-2EB4-6042-8457-694CAD559D55}" type="pres">
      <dgm:prSet presAssocID="{87E56F79-264A-7048-9159-053BCE3633AE}" presName="compNode" presStyleCnt="0"/>
      <dgm:spPr/>
    </dgm:pt>
    <dgm:pt modelId="{2770F15F-983B-4D48-B14E-CC2758FC6F9C}" type="pres">
      <dgm:prSet presAssocID="{87E56F79-264A-7048-9159-053BCE3633AE}" presName="aNode" presStyleLbl="bgShp" presStyleIdx="1" presStyleCnt="3"/>
      <dgm:spPr/>
    </dgm:pt>
    <dgm:pt modelId="{5AC933B3-2544-0F42-9BA3-413721FCC33E}" type="pres">
      <dgm:prSet presAssocID="{87E56F79-264A-7048-9159-053BCE3633AE}" presName="textNode" presStyleLbl="bgShp" presStyleIdx="1" presStyleCnt="3"/>
      <dgm:spPr/>
    </dgm:pt>
    <dgm:pt modelId="{3F0067EE-091F-4E42-8199-177F2D1BAD84}" type="pres">
      <dgm:prSet presAssocID="{87E56F79-264A-7048-9159-053BCE3633AE}" presName="compChildNode" presStyleCnt="0"/>
      <dgm:spPr/>
    </dgm:pt>
    <dgm:pt modelId="{404C3FBA-6FC1-0449-8AFA-39EDFE998629}" type="pres">
      <dgm:prSet presAssocID="{87E56F79-264A-7048-9159-053BCE3633AE}" presName="theInnerList" presStyleCnt="0"/>
      <dgm:spPr/>
    </dgm:pt>
    <dgm:pt modelId="{9A6FA038-3999-3F4C-84B0-1E295CA7802E}" type="pres">
      <dgm:prSet presAssocID="{25F88892-1718-AA47-BD33-9CBE3B48EE63}" presName="childNode" presStyleLbl="node1" presStyleIdx="1" presStyleCnt="4">
        <dgm:presLayoutVars>
          <dgm:bulletEnabled val="1"/>
        </dgm:presLayoutVars>
      </dgm:prSet>
      <dgm:spPr/>
    </dgm:pt>
    <dgm:pt modelId="{AC722065-9BD3-4A48-BCD6-1ABA64EAB6CF}" type="pres">
      <dgm:prSet presAssocID="{87E56F79-264A-7048-9159-053BCE3633AE}" presName="aSpace" presStyleCnt="0"/>
      <dgm:spPr/>
    </dgm:pt>
    <dgm:pt modelId="{AFE3B033-28FF-7646-9D45-54360581EB54}" type="pres">
      <dgm:prSet presAssocID="{6A150459-F120-F142-BA3A-97697F7A0DAE}" presName="compNode" presStyleCnt="0"/>
      <dgm:spPr/>
    </dgm:pt>
    <dgm:pt modelId="{40C6BF4B-2F6B-AF4E-8E99-DEC8862D2D23}" type="pres">
      <dgm:prSet presAssocID="{6A150459-F120-F142-BA3A-97697F7A0DAE}" presName="aNode" presStyleLbl="bgShp" presStyleIdx="2" presStyleCnt="3"/>
      <dgm:spPr/>
    </dgm:pt>
    <dgm:pt modelId="{4579491A-16C0-C44C-B3F1-ADF1A24A07FE}" type="pres">
      <dgm:prSet presAssocID="{6A150459-F120-F142-BA3A-97697F7A0DAE}" presName="textNode" presStyleLbl="bgShp" presStyleIdx="2" presStyleCnt="3"/>
      <dgm:spPr/>
    </dgm:pt>
    <dgm:pt modelId="{F9C2732E-2AC1-4640-AAF9-D8CC21967CC4}" type="pres">
      <dgm:prSet presAssocID="{6A150459-F120-F142-BA3A-97697F7A0DAE}" presName="compChildNode" presStyleCnt="0"/>
      <dgm:spPr/>
    </dgm:pt>
    <dgm:pt modelId="{3AB86337-E5D9-714D-98C2-B817A56312F7}" type="pres">
      <dgm:prSet presAssocID="{6A150459-F120-F142-BA3A-97697F7A0DAE}" presName="theInnerList" presStyleCnt="0"/>
      <dgm:spPr/>
    </dgm:pt>
    <dgm:pt modelId="{CCD4018F-5943-734D-83AA-354789D645C8}" type="pres">
      <dgm:prSet presAssocID="{307C9169-FD19-AC47-87F6-E8088C3881B5}" presName="childNode" presStyleLbl="node1" presStyleIdx="2" presStyleCnt="4">
        <dgm:presLayoutVars>
          <dgm:bulletEnabled val="1"/>
        </dgm:presLayoutVars>
      </dgm:prSet>
      <dgm:spPr/>
    </dgm:pt>
    <dgm:pt modelId="{548AF509-0279-6B44-A796-68E9CBE16907}" type="pres">
      <dgm:prSet presAssocID="{307C9169-FD19-AC47-87F6-E8088C3881B5}" presName="aSpace2" presStyleCnt="0"/>
      <dgm:spPr/>
    </dgm:pt>
    <dgm:pt modelId="{E3071BAB-526E-7246-9BFE-CC25E4D1F4D3}" type="pres">
      <dgm:prSet presAssocID="{B811C9F2-426A-5340-B551-6C3B699F7460}" presName="childNode" presStyleLbl="node1" presStyleIdx="3" presStyleCnt="4">
        <dgm:presLayoutVars>
          <dgm:bulletEnabled val="1"/>
        </dgm:presLayoutVars>
      </dgm:prSet>
      <dgm:spPr/>
    </dgm:pt>
  </dgm:ptLst>
  <dgm:cxnLst>
    <dgm:cxn modelId="{58A1830D-C83F-544F-A09D-395AF20727E1}" srcId="{625CA973-C949-0B49-8EBA-E76268828C03}" destId="{085DFABC-820A-9441-8D9B-D16FE6638F73}" srcOrd="0" destOrd="0" parTransId="{DF24B70A-31D5-9947-A093-C8B124139D75}" sibTransId="{7831E1FE-6132-9E44-991D-5A43811B3E61}"/>
    <dgm:cxn modelId="{E0B7D912-84A4-1044-817C-6F0446FCACFD}" type="presOf" srcId="{085DFABC-820A-9441-8D9B-D16FE6638F73}" destId="{483862D4-68AF-394B-9853-B785CF4575EB}" srcOrd="0" destOrd="0" presId="urn:microsoft.com/office/officeart/2005/8/layout/lProcess2"/>
    <dgm:cxn modelId="{D86C5F17-8B4C-1046-AD62-AC03D20B7AF4}" type="presOf" srcId="{625CA973-C949-0B49-8EBA-E76268828C03}" destId="{32392A64-4D65-1649-AF91-6ADD2244657C}" srcOrd="1" destOrd="0" presId="urn:microsoft.com/office/officeart/2005/8/layout/lProcess2"/>
    <dgm:cxn modelId="{6A018318-4A50-AC45-9510-057EC9DEEABD}" srcId="{25F88892-1718-AA47-BD33-9CBE3B48EE63}" destId="{91009186-E007-5F43-8FF5-1C299DFAA5DE}" srcOrd="0" destOrd="0" parTransId="{2BA905CE-B876-DD49-ACC1-8A15CA825F96}" sibTransId="{ADC62BC0-450B-204B-8B3E-6353911601EB}"/>
    <dgm:cxn modelId="{16CAAC19-89B3-2941-96C0-90763AE56C80}" srcId="{B49DFDEA-C1E6-FD44-8894-2C30F1D756E3}" destId="{6A150459-F120-F142-BA3A-97697F7A0DAE}" srcOrd="2" destOrd="0" parTransId="{CCE12F00-86EB-0A45-A137-2CFD250D01A4}" sibTransId="{DAB32485-39E3-AC48-AA64-CFF75F53D828}"/>
    <dgm:cxn modelId="{C953D621-BCDA-5649-8271-1F6D12084F7C}" srcId="{6A150459-F120-F142-BA3A-97697F7A0DAE}" destId="{B811C9F2-426A-5340-B551-6C3B699F7460}" srcOrd="1" destOrd="0" parTransId="{0C7EC46B-37E2-B044-ABC1-1FB5DF4CC97A}" sibTransId="{7F1E6B9E-11EB-2F4D-A365-A4A89F0BD4A2}"/>
    <dgm:cxn modelId="{511A762C-B0C0-C249-8E70-3C316205A18D}" srcId="{6A150459-F120-F142-BA3A-97697F7A0DAE}" destId="{307C9169-FD19-AC47-87F6-E8088C3881B5}" srcOrd="0" destOrd="0" parTransId="{9269A3DE-2464-1340-9903-9CCDD4D3419F}" sibTransId="{27339016-3257-8F45-BFC8-8B12CDD93D77}"/>
    <dgm:cxn modelId="{93528F30-D4E4-B34E-97E5-8071551C6D9A}" type="presOf" srcId="{B811C9F2-426A-5340-B551-6C3B699F7460}" destId="{E3071BAB-526E-7246-9BFE-CC25E4D1F4D3}" srcOrd="0" destOrd="0" presId="urn:microsoft.com/office/officeart/2005/8/layout/lProcess2"/>
    <dgm:cxn modelId="{7A88C735-19E5-7D41-8D6C-97BDA9D43758}" type="presOf" srcId="{6A150459-F120-F142-BA3A-97697F7A0DAE}" destId="{40C6BF4B-2F6B-AF4E-8E99-DEC8862D2D23}" srcOrd="0" destOrd="0" presId="urn:microsoft.com/office/officeart/2005/8/layout/lProcess2"/>
    <dgm:cxn modelId="{7994B83F-BED0-554C-A25D-0DB65116AAF3}" type="presOf" srcId="{87E56F79-264A-7048-9159-053BCE3633AE}" destId="{2770F15F-983B-4D48-B14E-CC2758FC6F9C}" srcOrd="0" destOrd="0" presId="urn:microsoft.com/office/officeart/2005/8/layout/lProcess2"/>
    <dgm:cxn modelId="{B3C2935D-9319-6D44-BB7B-E5A7177E773A}" srcId="{25F88892-1718-AA47-BD33-9CBE3B48EE63}" destId="{511C53A0-B84E-A04B-AB4F-85049655B05F}" srcOrd="1" destOrd="0" parTransId="{B7FFCEBC-714B-3F4E-A7AB-F6CAF65D8F2D}" sibTransId="{E1469CCF-8233-4D4F-B114-9977B795DDB4}"/>
    <dgm:cxn modelId="{6535705F-135A-6241-9AF9-5619D985202D}" type="presOf" srcId="{25F88892-1718-AA47-BD33-9CBE3B48EE63}" destId="{9A6FA038-3999-3F4C-84B0-1E295CA7802E}" srcOrd="0" destOrd="0" presId="urn:microsoft.com/office/officeart/2005/8/layout/lProcess2"/>
    <dgm:cxn modelId="{BEAF3A85-AD15-244F-9935-63FB8FC5D734}" type="presOf" srcId="{511C53A0-B84E-A04B-AB4F-85049655B05F}" destId="{9A6FA038-3999-3F4C-84B0-1E295CA7802E}" srcOrd="0" destOrd="2" presId="urn:microsoft.com/office/officeart/2005/8/layout/lProcess2"/>
    <dgm:cxn modelId="{0E85AC86-D1BF-4449-8A20-EE2CD9F9FEF9}" srcId="{085DFABC-820A-9441-8D9B-D16FE6638F73}" destId="{53D7D7AD-E7D7-2A43-8204-C15E1B95BC68}" srcOrd="1" destOrd="0" parTransId="{021F3417-BD24-0445-9AE8-64190E8FA58C}" sibTransId="{D6DDB179-3CB9-7A46-AA5F-43037B80D08D}"/>
    <dgm:cxn modelId="{B1E66890-F1EC-6347-85E3-D77471EDCD77}" type="presOf" srcId="{53D7D7AD-E7D7-2A43-8204-C15E1B95BC68}" destId="{483862D4-68AF-394B-9853-B785CF4575EB}" srcOrd="0" destOrd="2" presId="urn:microsoft.com/office/officeart/2005/8/layout/lProcess2"/>
    <dgm:cxn modelId="{D253B79E-5CEF-A249-9350-B527BE948282}" type="presOf" srcId="{307C9169-FD19-AC47-87F6-E8088C3881B5}" destId="{CCD4018F-5943-734D-83AA-354789D645C8}" srcOrd="0" destOrd="0" presId="urn:microsoft.com/office/officeart/2005/8/layout/lProcess2"/>
    <dgm:cxn modelId="{6D6580AC-EEF3-604C-983D-CAC89C871132}" srcId="{085DFABC-820A-9441-8D9B-D16FE6638F73}" destId="{55A5274C-BC34-1345-A33E-1C94A8A413B0}" srcOrd="0" destOrd="0" parTransId="{D046D13C-80F7-CE42-A8F6-BF76F81223FB}" sibTransId="{605B9F0A-C25F-8F43-B316-077B8232BA19}"/>
    <dgm:cxn modelId="{8D38A4AD-CDD7-724E-8E50-259B51790A2C}" type="presOf" srcId="{B49DFDEA-C1E6-FD44-8894-2C30F1D756E3}" destId="{39452D4C-3643-1045-A9B0-24D2B5019761}" srcOrd="0" destOrd="0" presId="urn:microsoft.com/office/officeart/2005/8/layout/lProcess2"/>
    <dgm:cxn modelId="{20EC1FB4-04EC-B346-AE34-5E46639E4343}" type="presOf" srcId="{55A5274C-BC34-1345-A33E-1C94A8A413B0}" destId="{483862D4-68AF-394B-9853-B785CF4575EB}" srcOrd="0" destOrd="1" presId="urn:microsoft.com/office/officeart/2005/8/layout/lProcess2"/>
    <dgm:cxn modelId="{48B679BC-DAFF-6D41-AF74-AEA8D465DE8F}" type="presOf" srcId="{6A150459-F120-F142-BA3A-97697F7A0DAE}" destId="{4579491A-16C0-C44C-B3F1-ADF1A24A07FE}" srcOrd="1" destOrd="0" presId="urn:microsoft.com/office/officeart/2005/8/layout/lProcess2"/>
    <dgm:cxn modelId="{E955CCC6-D09F-8847-A246-958664DDB22F}" srcId="{B49DFDEA-C1E6-FD44-8894-2C30F1D756E3}" destId="{87E56F79-264A-7048-9159-053BCE3633AE}" srcOrd="1" destOrd="0" parTransId="{5D7A1B9A-9729-3243-B482-A0BF80CD31B6}" sibTransId="{514B4F38-8867-164E-912D-5149F1CC9148}"/>
    <dgm:cxn modelId="{B35FACD7-9171-5740-A0E0-FA0D7BC138B7}" type="presOf" srcId="{625CA973-C949-0B49-8EBA-E76268828C03}" destId="{776B5AA3-E8DB-AA49-B3DF-4D6ADBBB4F23}" srcOrd="0" destOrd="0" presId="urn:microsoft.com/office/officeart/2005/8/layout/lProcess2"/>
    <dgm:cxn modelId="{F884C4D7-2123-A243-92CE-55864CE7A0A2}" type="presOf" srcId="{87E56F79-264A-7048-9159-053BCE3633AE}" destId="{5AC933B3-2544-0F42-9BA3-413721FCC33E}" srcOrd="1" destOrd="0" presId="urn:microsoft.com/office/officeart/2005/8/layout/lProcess2"/>
    <dgm:cxn modelId="{5CC973DA-8E9F-F64D-B298-C867CBE014F0}" srcId="{87E56F79-264A-7048-9159-053BCE3633AE}" destId="{25F88892-1718-AA47-BD33-9CBE3B48EE63}" srcOrd="0" destOrd="0" parTransId="{F802593E-15D6-7443-8AD4-3303D9A68F2E}" sibTransId="{943DC347-7EDC-BE4E-901F-8D61E4A09D5B}"/>
    <dgm:cxn modelId="{F673E4FE-A649-0745-8388-67E5CA4B863E}" srcId="{B49DFDEA-C1E6-FD44-8894-2C30F1D756E3}" destId="{625CA973-C949-0B49-8EBA-E76268828C03}" srcOrd="0" destOrd="0" parTransId="{D3F86C37-9999-C04C-8736-EF9460A25D9E}" sibTransId="{939F11A5-58C3-644C-97F6-DC02ACE4629F}"/>
    <dgm:cxn modelId="{C91182FF-E07B-A94E-82BD-BFC90E1BD528}" type="presOf" srcId="{91009186-E007-5F43-8FF5-1C299DFAA5DE}" destId="{9A6FA038-3999-3F4C-84B0-1E295CA7802E}" srcOrd="0" destOrd="1" presId="urn:microsoft.com/office/officeart/2005/8/layout/lProcess2"/>
    <dgm:cxn modelId="{5B998B4B-CE25-4C4F-9DC1-2D0F829CADB1}" type="presParOf" srcId="{39452D4C-3643-1045-A9B0-24D2B5019761}" destId="{30EBD609-6A39-0D43-A6BF-0207CBA9FD96}" srcOrd="0" destOrd="0" presId="urn:microsoft.com/office/officeart/2005/8/layout/lProcess2"/>
    <dgm:cxn modelId="{B75D6ACC-4D37-1C44-96B0-4BE66B7AB6CF}" type="presParOf" srcId="{30EBD609-6A39-0D43-A6BF-0207CBA9FD96}" destId="{776B5AA3-E8DB-AA49-B3DF-4D6ADBBB4F23}" srcOrd="0" destOrd="0" presId="urn:microsoft.com/office/officeart/2005/8/layout/lProcess2"/>
    <dgm:cxn modelId="{D8FBF836-549D-0C49-8ABE-015743D7D324}" type="presParOf" srcId="{30EBD609-6A39-0D43-A6BF-0207CBA9FD96}" destId="{32392A64-4D65-1649-AF91-6ADD2244657C}" srcOrd="1" destOrd="0" presId="urn:microsoft.com/office/officeart/2005/8/layout/lProcess2"/>
    <dgm:cxn modelId="{A681F3A3-015D-084F-B375-CE634771A9B7}" type="presParOf" srcId="{30EBD609-6A39-0D43-A6BF-0207CBA9FD96}" destId="{099A672D-F1EE-6143-AA38-FD982BF103EB}" srcOrd="2" destOrd="0" presId="urn:microsoft.com/office/officeart/2005/8/layout/lProcess2"/>
    <dgm:cxn modelId="{8654A874-5E75-AE4F-86C7-309F94AB8D07}" type="presParOf" srcId="{099A672D-F1EE-6143-AA38-FD982BF103EB}" destId="{37A3010B-C9FC-0E49-A1E9-4378D657D1F9}" srcOrd="0" destOrd="0" presId="urn:microsoft.com/office/officeart/2005/8/layout/lProcess2"/>
    <dgm:cxn modelId="{2BD05C8E-9EF7-B744-8EE0-7A93567041F5}" type="presParOf" srcId="{37A3010B-C9FC-0E49-A1E9-4378D657D1F9}" destId="{483862D4-68AF-394B-9853-B785CF4575EB}" srcOrd="0" destOrd="0" presId="urn:microsoft.com/office/officeart/2005/8/layout/lProcess2"/>
    <dgm:cxn modelId="{8B94C6D5-3B8D-BC41-AF18-1081454D3106}" type="presParOf" srcId="{39452D4C-3643-1045-A9B0-24D2B5019761}" destId="{0BE138DC-537F-E549-93F7-1C05F67717D1}" srcOrd="1" destOrd="0" presId="urn:microsoft.com/office/officeart/2005/8/layout/lProcess2"/>
    <dgm:cxn modelId="{0390F864-43CB-0B4E-937E-BB62ECEE820A}" type="presParOf" srcId="{39452D4C-3643-1045-A9B0-24D2B5019761}" destId="{9CF221ED-2EB4-6042-8457-694CAD559D55}" srcOrd="2" destOrd="0" presId="urn:microsoft.com/office/officeart/2005/8/layout/lProcess2"/>
    <dgm:cxn modelId="{201499E3-455E-1D48-B387-B859EE3909D0}" type="presParOf" srcId="{9CF221ED-2EB4-6042-8457-694CAD559D55}" destId="{2770F15F-983B-4D48-B14E-CC2758FC6F9C}" srcOrd="0" destOrd="0" presId="urn:microsoft.com/office/officeart/2005/8/layout/lProcess2"/>
    <dgm:cxn modelId="{43E67889-D948-CF45-8CD7-E219644E5B66}" type="presParOf" srcId="{9CF221ED-2EB4-6042-8457-694CAD559D55}" destId="{5AC933B3-2544-0F42-9BA3-413721FCC33E}" srcOrd="1" destOrd="0" presId="urn:microsoft.com/office/officeart/2005/8/layout/lProcess2"/>
    <dgm:cxn modelId="{C0AC2675-EB90-F741-8ACA-EE9DB4034874}" type="presParOf" srcId="{9CF221ED-2EB4-6042-8457-694CAD559D55}" destId="{3F0067EE-091F-4E42-8199-177F2D1BAD84}" srcOrd="2" destOrd="0" presId="urn:microsoft.com/office/officeart/2005/8/layout/lProcess2"/>
    <dgm:cxn modelId="{08F3C3CA-78CE-B342-9E5C-A0AE4924EC1F}" type="presParOf" srcId="{3F0067EE-091F-4E42-8199-177F2D1BAD84}" destId="{404C3FBA-6FC1-0449-8AFA-39EDFE998629}" srcOrd="0" destOrd="0" presId="urn:microsoft.com/office/officeart/2005/8/layout/lProcess2"/>
    <dgm:cxn modelId="{049D742D-475C-1B41-9FDF-4C52111E8685}" type="presParOf" srcId="{404C3FBA-6FC1-0449-8AFA-39EDFE998629}" destId="{9A6FA038-3999-3F4C-84B0-1E295CA7802E}" srcOrd="0" destOrd="0" presId="urn:microsoft.com/office/officeart/2005/8/layout/lProcess2"/>
    <dgm:cxn modelId="{66A6829E-9929-394B-89B0-F30EF4DBEC68}" type="presParOf" srcId="{39452D4C-3643-1045-A9B0-24D2B5019761}" destId="{AC722065-9BD3-4A48-BCD6-1ABA64EAB6CF}" srcOrd="3" destOrd="0" presId="urn:microsoft.com/office/officeart/2005/8/layout/lProcess2"/>
    <dgm:cxn modelId="{3E20BFC4-38B2-3948-B9CA-6DCD0D450348}" type="presParOf" srcId="{39452D4C-3643-1045-A9B0-24D2B5019761}" destId="{AFE3B033-28FF-7646-9D45-54360581EB54}" srcOrd="4" destOrd="0" presId="urn:microsoft.com/office/officeart/2005/8/layout/lProcess2"/>
    <dgm:cxn modelId="{DD7FDCC0-1D8F-EE4C-B037-F620ABAC5A8E}" type="presParOf" srcId="{AFE3B033-28FF-7646-9D45-54360581EB54}" destId="{40C6BF4B-2F6B-AF4E-8E99-DEC8862D2D23}" srcOrd="0" destOrd="0" presId="urn:microsoft.com/office/officeart/2005/8/layout/lProcess2"/>
    <dgm:cxn modelId="{AD200DCA-0D78-4D4C-BE99-84AD49252564}" type="presParOf" srcId="{AFE3B033-28FF-7646-9D45-54360581EB54}" destId="{4579491A-16C0-C44C-B3F1-ADF1A24A07FE}" srcOrd="1" destOrd="0" presId="urn:microsoft.com/office/officeart/2005/8/layout/lProcess2"/>
    <dgm:cxn modelId="{CE634A52-FADB-3645-91EE-4448239CA89F}" type="presParOf" srcId="{AFE3B033-28FF-7646-9D45-54360581EB54}" destId="{F9C2732E-2AC1-4640-AAF9-D8CC21967CC4}" srcOrd="2" destOrd="0" presId="urn:microsoft.com/office/officeart/2005/8/layout/lProcess2"/>
    <dgm:cxn modelId="{3BA56F9E-D0CF-5440-8B1E-9CC878D61E04}" type="presParOf" srcId="{F9C2732E-2AC1-4640-AAF9-D8CC21967CC4}" destId="{3AB86337-E5D9-714D-98C2-B817A56312F7}" srcOrd="0" destOrd="0" presId="urn:microsoft.com/office/officeart/2005/8/layout/lProcess2"/>
    <dgm:cxn modelId="{DA8BA68C-C95C-8349-9D36-630BBC533F52}" type="presParOf" srcId="{3AB86337-E5D9-714D-98C2-B817A56312F7}" destId="{CCD4018F-5943-734D-83AA-354789D645C8}" srcOrd="0" destOrd="0" presId="urn:microsoft.com/office/officeart/2005/8/layout/lProcess2"/>
    <dgm:cxn modelId="{06D064DD-5B9A-E241-A226-3559575168E5}" type="presParOf" srcId="{3AB86337-E5D9-714D-98C2-B817A56312F7}" destId="{548AF509-0279-6B44-A796-68E9CBE16907}" srcOrd="1" destOrd="0" presId="urn:microsoft.com/office/officeart/2005/8/layout/lProcess2"/>
    <dgm:cxn modelId="{4833D3DA-147D-2145-8DC3-67076D2671D6}" type="presParOf" srcId="{3AB86337-E5D9-714D-98C2-B817A56312F7}" destId="{E3071BAB-526E-7246-9BFE-CC25E4D1F4D3}"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5A275C-1CD6-0545-86E6-24A2CEC3693D}" type="doc">
      <dgm:prSet loTypeId="urn:microsoft.com/office/officeart/2005/8/layout/matrix2" loCatId="matrix" qsTypeId="urn:microsoft.com/office/officeart/2005/8/quickstyle/simple4" qsCatId="simple" csTypeId="urn:microsoft.com/office/officeart/2005/8/colors/accent1_2" csCatId="accent1"/>
      <dgm:spPr/>
      <dgm:t>
        <a:bodyPr/>
        <a:lstStyle/>
        <a:p>
          <a:endParaRPr lang="en-US"/>
        </a:p>
      </dgm:t>
    </dgm:pt>
    <dgm:pt modelId="{3A1DDF25-FFA9-B145-AE5C-991984DE3695}">
      <dgm:prSet/>
      <dgm:spPr/>
      <dgm:t>
        <a:bodyPr/>
        <a:lstStyle/>
        <a:p>
          <a:pPr rtl="0"/>
          <a:r>
            <a:rPr lang="en-US" dirty="0"/>
            <a:t>A block of plaintext is treated as a whole and used to produce a ciphertext block of equal length</a:t>
          </a:r>
        </a:p>
      </dgm:t>
    </dgm:pt>
    <dgm:pt modelId="{BC4B56E0-1CA8-2644-94CB-A095DF594B18}" type="parTrans" cxnId="{ACCD1752-D52B-AE4D-8444-99DB2A5BB954}">
      <dgm:prSet/>
      <dgm:spPr/>
      <dgm:t>
        <a:bodyPr/>
        <a:lstStyle/>
        <a:p>
          <a:endParaRPr lang="en-US"/>
        </a:p>
      </dgm:t>
    </dgm:pt>
    <dgm:pt modelId="{51E3C4C4-7F08-3E4E-86BF-C998F1E5CD36}" type="sibTrans" cxnId="{ACCD1752-D52B-AE4D-8444-99DB2A5BB954}">
      <dgm:prSet/>
      <dgm:spPr/>
      <dgm:t>
        <a:bodyPr/>
        <a:lstStyle/>
        <a:p>
          <a:endParaRPr lang="en-US"/>
        </a:p>
      </dgm:t>
    </dgm:pt>
    <dgm:pt modelId="{076F6597-BAC0-C641-B047-30B33625D51E}">
      <dgm:prSet/>
      <dgm:spPr/>
      <dgm:t>
        <a:bodyPr/>
        <a:lstStyle/>
        <a:p>
          <a:pPr rtl="0"/>
          <a:r>
            <a:rPr lang="en-US" dirty="0"/>
            <a:t>Typically a block size of 64 or 128 bits is used</a:t>
          </a:r>
        </a:p>
      </dgm:t>
    </dgm:pt>
    <dgm:pt modelId="{32C112CF-96A9-D04E-9704-08506E631938}" type="parTrans" cxnId="{80979EFE-AA49-274C-9181-B33F94502A72}">
      <dgm:prSet/>
      <dgm:spPr/>
      <dgm:t>
        <a:bodyPr/>
        <a:lstStyle/>
        <a:p>
          <a:endParaRPr lang="en-US"/>
        </a:p>
      </dgm:t>
    </dgm:pt>
    <dgm:pt modelId="{0F1455F7-9A00-9D4E-A3D6-ED1B8AE1DAB0}" type="sibTrans" cxnId="{80979EFE-AA49-274C-9181-B33F94502A72}">
      <dgm:prSet/>
      <dgm:spPr/>
      <dgm:t>
        <a:bodyPr/>
        <a:lstStyle/>
        <a:p>
          <a:endParaRPr lang="en-US"/>
        </a:p>
      </dgm:t>
    </dgm:pt>
    <dgm:pt modelId="{22FA66FA-A9B2-8549-AF15-647BD146D7FD}">
      <dgm:prSet/>
      <dgm:spPr/>
      <dgm:t>
        <a:bodyPr/>
        <a:lstStyle/>
        <a:p>
          <a:pPr rtl="0"/>
          <a:r>
            <a:rPr lang="en-US" dirty="0"/>
            <a:t>As with a stream cipher,  the two users share a symmetric encryption key </a:t>
          </a:r>
        </a:p>
      </dgm:t>
    </dgm:pt>
    <dgm:pt modelId="{8BD38B9D-9B01-304E-8CEF-51293D4AD0DC}" type="parTrans" cxnId="{C9D7261E-ED0E-1648-AE67-CF1788A5B283}">
      <dgm:prSet/>
      <dgm:spPr/>
      <dgm:t>
        <a:bodyPr/>
        <a:lstStyle/>
        <a:p>
          <a:endParaRPr lang="en-US"/>
        </a:p>
      </dgm:t>
    </dgm:pt>
    <dgm:pt modelId="{6220B37E-5029-EE4F-AA9D-5C6EF8112782}" type="sibTrans" cxnId="{C9D7261E-ED0E-1648-AE67-CF1788A5B283}">
      <dgm:prSet/>
      <dgm:spPr/>
      <dgm:t>
        <a:bodyPr/>
        <a:lstStyle/>
        <a:p>
          <a:endParaRPr lang="en-US"/>
        </a:p>
      </dgm:t>
    </dgm:pt>
    <dgm:pt modelId="{1B5FAC51-D70C-4D4D-B7F3-445742634A1A}">
      <dgm:prSet/>
      <dgm:spPr/>
      <dgm:t>
        <a:bodyPr/>
        <a:lstStyle/>
        <a:p>
          <a:pPr rtl="0"/>
          <a:r>
            <a:rPr lang="en-US" dirty="0"/>
            <a:t>The majority of network-based symmetric cryptographic applications make use of block ciphers</a:t>
          </a:r>
        </a:p>
      </dgm:t>
    </dgm:pt>
    <dgm:pt modelId="{05803D6B-EB82-9B45-A07B-F788A52C0969}" type="parTrans" cxnId="{04CEB378-E4E0-AD42-A696-60E202A1E270}">
      <dgm:prSet/>
      <dgm:spPr/>
      <dgm:t>
        <a:bodyPr/>
        <a:lstStyle/>
        <a:p>
          <a:endParaRPr lang="en-US"/>
        </a:p>
      </dgm:t>
    </dgm:pt>
    <dgm:pt modelId="{30D84D8B-4FF6-6141-BE10-C7FDC0E5B6EC}" type="sibTrans" cxnId="{04CEB378-E4E0-AD42-A696-60E202A1E270}">
      <dgm:prSet/>
      <dgm:spPr/>
      <dgm:t>
        <a:bodyPr/>
        <a:lstStyle/>
        <a:p>
          <a:endParaRPr lang="en-US"/>
        </a:p>
      </dgm:t>
    </dgm:pt>
    <dgm:pt modelId="{53B90DEE-6B91-5843-86E0-A685BF969F35}" type="pres">
      <dgm:prSet presAssocID="{4E5A275C-1CD6-0545-86E6-24A2CEC3693D}" presName="matrix" presStyleCnt="0">
        <dgm:presLayoutVars>
          <dgm:chMax val="1"/>
          <dgm:dir/>
          <dgm:resizeHandles val="exact"/>
        </dgm:presLayoutVars>
      </dgm:prSet>
      <dgm:spPr/>
    </dgm:pt>
    <dgm:pt modelId="{A54F1174-8CF9-9A40-9D07-E0CBAE921C39}" type="pres">
      <dgm:prSet presAssocID="{4E5A275C-1CD6-0545-86E6-24A2CEC3693D}" presName="axisShape" presStyleLbl="bgShp" presStyleIdx="0" presStyleCnt="1"/>
      <dgm:spPr/>
    </dgm:pt>
    <dgm:pt modelId="{FECC4BC1-441A-5849-8098-4815B636C467}" type="pres">
      <dgm:prSet presAssocID="{4E5A275C-1CD6-0545-86E6-24A2CEC3693D}" presName="rect1" presStyleLbl="node1" presStyleIdx="0" presStyleCnt="4">
        <dgm:presLayoutVars>
          <dgm:chMax val="0"/>
          <dgm:chPref val="0"/>
          <dgm:bulletEnabled val="1"/>
        </dgm:presLayoutVars>
      </dgm:prSet>
      <dgm:spPr/>
    </dgm:pt>
    <dgm:pt modelId="{40DEB569-D830-3B4C-85A1-DEE51CF7A1AF}" type="pres">
      <dgm:prSet presAssocID="{4E5A275C-1CD6-0545-86E6-24A2CEC3693D}" presName="rect2" presStyleLbl="node1" presStyleIdx="1" presStyleCnt="4">
        <dgm:presLayoutVars>
          <dgm:chMax val="0"/>
          <dgm:chPref val="0"/>
          <dgm:bulletEnabled val="1"/>
        </dgm:presLayoutVars>
      </dgm:prSet>
      <dgm:spPr/>
    </dgm:pt>
    <dgm:pt modelId="{E43A1B95-F31C-7B44-81E3-A24F046A9ABB}" type="pres">
      <dgm:prSet presAssocID="{4E5A275C-1CD6-0545-86E6-24A2CEC3693D}" presName="rect3" presStyleLbl="node1" presStyleIdx="2" presStyleCnt="4">
        <dgm:presLayoutVars>
          <dgm:chMax val="0"/>
          <dgm:chPref val="0"/>
          <dgm:bulletEnabled val="1"/>
        </dgm:presLayoutVars>
      </dgm:prSet>
      <dgm:spPr/>
    </dgm:pt>
    <dgm:pt modelId="{50837987-4199-F845-9D3A-77DDE3DBCB6A}" type="pres">
      <dgm:prSet presAssocID="{4E5A275C-1CD6-0545-86E6-24A2CEC3693D}" presName="rect4" presStyleLbl="node1" presStyleIdx="3" presStyleCnt="4">
        <dgm:presLayoutVars>
          <dgm:chMax val="0"/>
          <dgm:chPref val="0"/>
          <dgm:bulletEnabled val="1"/>
        </dgm:presLayoutVars>
      </dgm:prSet>
      <dgm:spPr/>
    </dgm:pt>
  </dgm:ptLst>
  <dgm:cxnLst>
    <dgm:cxn modelId="{4ABC7A19-7072-0B45-B65A-54D9F100AF75}" type="presOf" srcId="{3A1DDF25-FFA9-B145-AE5C-991984DE3695}" destId="{FECC4BC1-441A-5849-8098-4815B636C467}" srcOrd="0" destOrd="0" presId="urn:microsoft.com/office/officeart/2005/8/layout/matrix2"/>
    <dgm:cxn modelId="{C9D7261E-ED0E-1648-AE67-CF1788A5B283}" srcId="{4E5A275C-1CD6-0545-86E6-24A2CEC3693D}" destId="{22FA66FA-A9B2-8549-AF15-647BD146D7FD}" srcOrd="2" destOrd="0" parTransId="{8BD38B9D-9B01-304E-8CEF-51293D4AD0DC}" sibTransId="{6220B37E-5029-EE4F-AA9D-5C6EF8112782}"/>
    <dgm:cxn modelId="{ACCD1752-D52B-AE4D-8444-99DB2A5BB954}" srcId="{4E5A275C-1CD6-0545-86E6-24A2CEC3693D}" destId="{3A1DDF25-FFA9-B145-AE5C-991984DE3695}" srcOrd="0" destOrd="0" parTransId="{BC4B56E0-1CA8-2644-94CB-A095DF594B18}" sibTransId="{51E3C4C4-7F08-3E4E-86BF-C998F1E5CD36}"/>
    <dgm:cxn modelId="{04CEB378-E4E0-AD42-A696-60E202A1E270}" srcId="{4E5A275C-1CD6-0545-86E6-24A2CEC3693D}" destId="{1B5FAC51-D70C-4D4D-B7F3-445742634A1A}" srcOrd="3" destOrd="0" parTransId="{05803D6B-EB82-9B45-A07B-F788A52C0969}" sibTransId="{30D84D8B-4FF6-6141-BE10-C7FDC0E5B6EC}"/>
    <dgm:cxn modelId="{9557178B-DBD5-214F-9355-FF6B9A96B795}" type="presOf" srcId="{4E5A275C-1CD6-0545-86E6-24A2CEC3693D}" destId="{53B90DEE-6B91-5843-86E0-A685BF969F35}" srcOrd="0" destOrd="0" presId="urn:microsoft.com/office/officeart/2005/8/layout/matrix2"/>
    <dgm:cxn modelId="{26FC45B9-5CDF-C441-ACDD-8A221784CDDC}" type="presOf" srcId="{22FA66FA-A9B2-8549-AF15-647BD146D7FD}" destId="{E43A1B95-F31C-7B44-81E3-A24F046A9ABB}" srcOrd="0" destOrd="0" presId="urn:microsoft.com/office/officeart/2005/8/layout/matrix2"/>
    <dgm:cxn modelId="{460164DE-A1AF-F745-9EC1-7CA364C37A28}" type="presOf" srcId="{076F6597-BAC0-C641-B047-30B33625D51E}" destId="{40DEB569-D830-3B4C-85A1-DEE51CF7A1AF}" srcOrd="0" destOrd="0" presId="urn:microsoft.com/office/officeart/2005/8/layout/matrix2"/>
    <dgm:cxn modelId="{918537E9-0B8B-2245-98D2-839724C7E287}" type="presOf" srcId="{1B5FAC51-D70C-4D4D-B7F3-445742634A1A}" destId="{50837987-4199-F845-9D3A-77DDE3DBCB6A}" srcOrd="0" destOrd="0" presId="urn:microsoft.com/office/officeart/2005/8/layout/matrix2"/>
    <dgm:cxn modelId="{80979EFE-AA49-274C-9181-B33F94502A72}" srcId="{4E5A275C-1CD6-0545-86E6-24A2CEC3693D}" destId="{076F6597-BAC0-C641-B047-30B33625D51E}" srcOrd="1" destOrd="0" parTransId="{32C112CF-96A9-D04E-9704-08506E631938}" sibTransId="{0F1455F7-9A00-9D4E-A3D6-ED1B8AE1DAB0}"/>
    <dgm:cxn modelId="{8A63B8F0-89FC-4743-AF79-BD37A90DC330}" type="presParOf" srcId="{53B90DEE-6B91-5843-86E0-A685BF969F35}" destId="{A54F1174-8CF9-9A40-9D07-E0CBAE921C39}" srcOrd="0" destOrd="0" presId="urn:microsoft.com/office/officeart/2005/8/layout/matrix2"/>
    <dgm:cxn modelId="{2ED6CE28-663C-F646-AFA2-9ECBFFDF03E1}" type="presParOf" srcId="{53B90DEE-6B91-5843-86E0-A685BF969F35}" destId="{FECC4BC1-441A-5849-8098-4815B636C467}" srcOrd="1" destOrd="0" presId="urn:microsoft.com/office/officeart/2005/8/layout/matrix2"/>
    <dgm:cxn modelId="{CC4CB403-BA0C-4C45-BEDF-86FAABFCA171}" type="presParOf" srcId="{53B90DEE-6B91-5843-86E0-A685BF969F35}" destId="{40DEB569-D830-3B4C-85A1-DEE51CF7A1AF}" srcOrd="2" destOrd="0" presId="urn:microsoft.com/office/officeart/2005/8/layout/matrix2"/>
    <dgm:cxn modelId="{0D1C3E07-2066-7145-B3BC-49F3B3A64325}" type="presParOf" srcId="{53B90DEE-6B91-5843-86E0-A685BF969F35}" destId="{E43A1B95-F31C-7B44-81E3-A24F046A9ABB}" srcOrd="3" destOrd="0" presId="urn:microsoft.com/office/officeart/2005/8/layout/matrix2"/>
    <dgm:cxn modelId="{7A581D48-46BD-AF49-8FF9-4F792CF891C8}" type="presParOf" srcId="{53B90DEE-6B91-5843-86E0-A685BF969F35}" destId="{50837987-4199-F845-9D3A-77DDE3DBCB6A}"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C0C7DEF-6978-3340-B693-74DE05CA3281}" type="doc">
      <dgm:prSet loTypeId="urn:microsoft.com/office/officeart/2005/8/layout/vList6" loCatId="process" qsTypeId="urn:microsoft.com/office/officeart/2005/8/quickstyle/simple4" qsCatId="simple" csTypeId="urn:microsoft.com/office/officeart/2005/8/colors/accent1_2" csCatId="accent1" phldr="1"/>
      <dgm:spPr/>
      <dgm:t>
        <a:bodyPr/>
        <a:lstStyle/>
        <a:p>
          <a:endParaRPr lang="en-US"/>
        </a:p>
      </dgm:t>
    </dgm:pt>
    <dgm:pt modelId="{A9024AA8-48CB-4542-A772-07573CAF7362}">
      <dgm:prSet phldrT="[Text]"/>
      <dgm:spPr/>
      <dgm:t>
        <a:bodyPr/>
        <a:lstStyle/>
        <a:p>
          <a:r>
            <a:rPr lang="en-US" dirty="0"/>
            <a:t>Substitutions</a:t>
          </a:r>
        </a:p>
      </dgm:t>
    </dgm:pt>
    <dgm:pt modelId="{CDB53F6A-0AF0-6745-ACC9-998E95F27A79}" type="parTrans" cxnId="{65D90CDB-8CDF-734C-A7EA-CBB53CB6B9FF}">
      <dgm:prSet/>
      <dgm:spPr/>
      <dgm:t>
        <a:bodyPr/>
        <a:lstStyle/>
        <a:p>
          <a:endParaRPr lang="en-US"/>
        </a:p>
      </dgm:t>
    </dgm:pt>
    <dgm:pt modelId="{E5AE1784-F24C-FD48-AB88-4D531BD73195}" type="sibTrans" cxnId="{65D90CDB-8CDF-734C-A7EA-CBB53CB6B9FF}">
      <dgm:prSet/>
      <dgm:spPr/>
      <dgm:t>
        <a:bodyPr/>
        <a:lstStyle/>
        <a:p>
          <a:endParaRPr lang="en-US"/>
        </a:p>
      </dgm:t>
    </dgm:pt>
    <dgm:pt modelId="{55BECFDC-A5D7-BE4B-A8D6-4BBE040FDDBC}">
      <dgm:prSet/>
      <dgm:spPr>
        <a:ln>
          <a:solidFill>
            <a:schemeClr val="tx2">
              <a:lumMod val="40000"/>
              <a:lumOff val="60000"/>
            </a:schemeClr>
          </a:solidFill>
        </a:ln>
      </dgm:spPr>
      <dgm:t>
        <a:bodyPr/>
        <a:lstStyle/>
        <a:p>
          <a:r>
            <a:rPr lang="en-US" dirty="0"/>
            <a:t>Each plaintext element or group of elements is uniquely replaced by a corresponding </a:t>
          </a:r>
          <a:r>
            <a:rPr lang="en-US" dirty="0" err="1"/>
            <a:t>ciphertext</a:t>
          </a:r>
          <a:r>
            <a:rPr lang="en-US" dirty="0"/>
            <a:t> element or group of elements</a:t>
          </a:r>
        </a:p>
      </dgm:t>
    </dgm:pt>
    <dgm:pt modelId="{C3AF525D-4946-3A46-9919-E319EE856F1E}" type="parTrans" cxnId="{C9875715-680F-3C4A-8FF4-4F2976F2EF9E}">
      <dgm:prSet/>
      <dgm:spPr/>
      <dgm:t>
        <a:bodyPr/>
        <a:lstStyle/>
        <a:p>
          <a:endParaRPr lang="en-US"/>
        </a:p>
      </dgm:t>
    </dgm:pt>
    <dgm:pt modelId="{DEDE1FD2-5E9B-7044-945A-CA349919BAD6}" type="sibTrans" cxnId="{C9875715-680F-3C4A-8FF4-4F2976F2EF9E}">
      <dgm:prSet/>
      <dgm:spPr/>
      <dgm:t>
        <a:bodyPr/>
        <a:lstStyle/>
        <a:p>
          <a:endParaRPr lang="en-US"/>
        </a:p>
      </dgm:t>
    </dgm:pt>
    <dgm:pt modelId="{339B6737-1E45-4247-A5FB-A7F6697B4194}">
      <dgm:prSet/>
      <dgm:spPr/>
      <dgm:t>
        <a:bodyPr/>
        <a:lstStyle/>
        <a:p>
          <a:r>
            <a:rPr lang="en-US"/>
            <a:t>Permutation </a:t>
          </a:r>
          <a:endParaRPr lang="en-US" dirty="0"/>
        </a:p>
      </dgm:t>
    </dgm:pt>
    <dgm:pt modelId="{12890E1A-C856-A447-A138-F64C65B8111C}" type="parTrans" cxnId="{2CE6CAC8-EF12-F14F-8FB3-102F41E71AE5}">
      <dgm:prSet/>
      <dgm:spPr/>
      <dgm:t>
        <a:bodyPr/>
        <a:lstStyle/>
        <a:p>
          <a:endParaRPr lang="en-US"/>
        </a:p>
      </dgm:t>
    </dgm:pt>
    <dgm:pt modelId="{E8411049-E3D5-3F43-9238-F68E21A832B4}" type="sibTrans" cxnId="{2CE6CAC8-EF12-F14F-8FB3-102F41E71AE5}">
      <dgm:prSet/>
      <dgm:spPr/>
      <dgm:t>
        <a:bodyPr/>
        <a:lstStyle/>
        <a:p>
          <a:endParaRPr lang="en-US"/>
        </a:p>
      </dgm:t>
    </dgm:pt>
    <dgm:pt modelId="{5492F155-BB51-7D45-BD7B-554B01F584EA}">
      <dgm:prSet/>
      <dgm:spPr>
        <a:ln>
          <a:solidFill>
            <a:schemeClr val="tx2">
              <a:lumMod val="40000"/>
              <a:lumOff val="60000"/>
            </a:schemeClr>
          </a:solidFill>
        </a:ln>
      </dgm:spPr>
      <dgm:t>
        <a:bodyPr/>
        <a:lstStyle/>
        <a:p>
          <a:r>
            <a:rPr lang="en-US" dirty="0"/>
            <a:t>No elements are added or deleted or replaced in the sequence, rather the order in which the elements appear in the sequence is changed</a:t>
          </a:r>
        </a:p>
      </dgm:t>
    </dgm:pt>
    <dgm:pt modelId="{D4A359E2-6C03-574E-A3BB-D6865DD41D8D}" type="parTrans" cxnId="{9C2D0816-1443-8742-BCCC-E56A01364534}">
      <dgm:prSet/>
      <dgm:spPr/>
      <dgm:t>
        <a:bodyPr/>
        <a:lstStyle/>
        <a:p>
          <a:endParaRPr lang="en-US"/>
        </a:p>
      </dgm:t>
    </dgm:pt>
    <dgm:pt modelId="{F8717277-A6DE-A54F-8813-09A308431CA4}" type="sibTrans" cxnId="{9C2D0816-1443-8742-BCCC-E56A01364534}">
      <dgm:prSet/>
      <dgm:spPr/>
      <dgm:t>
        <a:bodyPr/>
        <a:lstStyle/>
        <a:p>
          <a:endParaRPr lang="en-US"/>
        </a:p>
      </dgm:t>
    </dgm:pt>
    <dgm:pt modelId="{7F5A2714-1920-DB43-B513-905BC1B3D794}" type="pres">
      <dgm:prSet presAssocID="{3C0C7DEF-6978-3340-B693-74DE05CA3281}" presName="Name0" presStyleCnt="0">
        <dgm:presLayoutVars>
          <dgm:dir/>
          <dgm:animLvl val="lvl"/>
          <dgm:resizeHandles/>
        </dgm:presLayoutVars>
      </dgm:prSet>
      <dgm:spPr/>
    </dgm:pt>
    <dgm:pt modelId="{449B0BB3-376A-4E4B-8015-24B4B0F95B77}" type="pres">
      <dgm:prSet presAssocID="{A9024AA8-48CB-4542-A772-07573CAF7362}" presName="linNode" presStyleCnt="0"/>
      <dgm:spPr/>
    </dgm:pt>
    <dgm:pt modelId="{57A62681-1A56-7D44-BFF6-76AD004454BD}" type="pres">
      <dgm:prSet presAssocID="{A9024AA8-48CB-4542-A772-07573CAF7362}" presName="parentShp" presStyleLbl="node1" presStyleIdx="0" presStyleCnt="2">
        <dgm:presLayoutVars>
          <dgm:bulletEnabled val="1"/>
        </dgm:presLayoutVars>
      </dgm:prSet>
      <dgm:spPr/>
    </dgm:pt>
    <dgm:pt modelId="{9B1769EE-F32D-4B41-951F-64C6336B81AD}" type="pres">
      <dgm:prSet presAssocID="{A9024AA8-48CB-4542-A772-07573CAF7362}" presName="childShp" presStyleLbl="bgAccFollowNode1" presStyleIdx="0" presStyleCnt="2">
        <dgm:presLayoutVars>
          <dgm:bulletEnabled val="1"/>
        </dgm:presLayoutVars>
      </dgm:prSet>
      <dgm:spPr/>
    </dgm:pt>
    <dgm:pt modelId="{FD600B4A-CDAD-6B41-A0FB-72EC82208D93}" type="pres">
      <dgm:prSet presAssocID="{E5AE1784-F24C-FD48-AB88-4D531BD73195}" presName="spacing" presStyleCnt="0"/>
      <dgm:spPr/>
    </dgm:pt>
    <dgm:pt modelId="{8D4971D1-432F-E849-A28B-5C03DDA12A27}" type="pres">
      <dgm:prSet presAssocID="{339B6737-1E45-4247-A5FB-A7F6697B4194}" presName="linNode" presStyleCnt="0"/>
      <dgm:spPr/>
    </dgm:pt>
    <dgm:pt modelId="{14881E42-CC0D-1E43-8416-8DF6501C7DFC}" type="pres">
      <dgm:prSet presAssocID="{339B6737-1E45-4247-A5FB-A7F6697B4194}" presName="parentShp" presStyleLbl="node1" presStyleIdx="1" presStyleCnt="2">
        <dgm:presLayoutVars>
          <dgm:bulletEnabled val="1"/>
        </dgm:presLayoutVars>
      </dgm:prSet>
      <dgm:spPr/>
    </dgm:pt>
    <dgm:pt modelId="{A41ED0DD-C2EF-014C-9055-C4A81ADD72A3}" type="pres">
      <dgm:prSet presAssocID="{339B6737-1E45-4247-A5FB-A7F6697B4194}" presName="childShp" presStyleLbl="bgAccFollowNode1" presStyleIdx="1" presStyleCnt="2">
        <dgm:presLayoutVars>
          <dgm:bulletEnabled val="1"/>
        </dgm:presLayoutVars>
      </dgm:prSet>
      <dgm:spPr/>
    </dgm:pt>
  </dgm:ptLst>
  <dgm:cxnLst>
    <dgm:cxn modelId="{C9875715-680F-3C4A-8FF4-4F2976F2EF9E}" srcId="{A9024AA8-48CB-4542-A772-07573CAF7362}" destId="{55BECFDC-A5D7-BE4B-A8D6-4BBE040FDDBC}" srcOrd="0" destOrd="0" parTransId="{C3AF525D-4946-3A46-9919-E319EE856F1E}" sibTransId="{DEDE1FD2-5E9B-7044-945A-CA349919BAD6}"/>
    <dgm:cxn modelId="{9C2D0816-1443-8742-BCCC-E56A01364534}" srcId="{339B6737-1E45-4247-A5FB-A7F6697B4194}" destId="{5492F155-BB51-7D45-BD7B-554B01F584EA}" srcOrd="0" destOrd="0" parTransId="{D4A359E2-6C03-574E-A3BB-D6865DD41D8D}" sibTransId="{F8717277-A6DE-A54F-8813-09A308431CA4}"/>
    <dgm:cxn modelId="{F2B2A71C-A986-4F4D-9934-A9FFBE5FDA82}" type="presOf" srcId="{55BECFDC-A5D7-BE4B-A8D6-4BBE040FDDBC}" destId="{9B1769EE-F32D-4B41-951F-64C6336B81AD}" srcOrd="0" destOrd="0" presId="urn:microsoft.com/office/officeart/2005/8/layout/vList6"/>
    <dgm:cxn modelId="{442E2371-64FA-2F4D-9FB9-18E460A6EA2A}" type="presOf" srcId="{A9024AA8-48CB-4542-A772-07573CAF7362}" destId="{57A62681-1A56-7D44-BFF6-76AD004454BD}" srcOrd="0" destOrd="0" presId="urn:microsoft.com/office/officeart/2005/8/layout/vList6"/>
    <dgm:cxn modelId="{23435977-5822-5640-A730-E547BB348E22}" type="presOf" srcId="{339B6737-1E45-4247-A5FB-A7F6697B4194}" destId="{14881E42-CC0D-1E43-8416-8DF6501C7DFC}" srcOrd="0" destOrd="0" presId="urn:microsoft.com/office/officeart/2005/8/layout/vList6"/>
    <dgm:cxn modelId="{2CE6CAC8-EF12-F14F-8FB3-102F41E71AE5}" srcId="{3C0C7DEF-6978-3340-B693-74DE05CA3281}" destId="{339B6737-1E45-4247-A5FB-A7F6697B4194}" srcOrd="1" destOrd="0" parTransId="{12890E1A-C856-A447-A138-F64C65B8111C}" sibTransId="{E8411049-E3D5-3F43-9238-F68E21A832B4}"/>
    <dgm:cxn modelId="{65D90CDB-8CDF-734C-A7EA-CBB53CB6B9FF}" srcId="{3C0C7DEF-6978-3340-B693-74DE05CA3281}" destId="{A9024AA8-48CB-4542-A772-07573CAF7362}" srcOrd="0" destOrd="0" parTransId="{CDB53F6A-0AF0-6745-ACC9-998E95F27A79}" sibTransId="{E5AE1784-F24C-FD48-AB88-4D531BD73195}"/>
    <dgm:cxn modelId="{56B537EE-880B-5C46-B32C-80C9D396AE7D}" type="presOf" srcId="{3C0C7DEF-6978-3340-B693-74DE05CA3281}" destId="{7F5A2714-1920-DB43-B513-905BC1B3D794}" srcOrd="0" destOrd="0" presId="urn:microsoft.com/office/officeart/2005/8/layout/vList6"/>
    <dgm:cxn modelId="{534870F5-1D9A-9940-BE38-5664496AA24D}" type="presOf" srcId="{5492F155-BB51-7D45-BD7B-554B01F584EA}" destId="{A41ED0DD-C2EF-014C-9055-C4A81ADD72A3}" srcOrd="0" destOrd="0" presId="urn:microsoft.com/office/officeart/2005/8/layout/vList6"/>
    <dgm:cxn modelId="{86C6E4DE-F465-C34C-B8CB-699A7C2DB560}" type="presParOf" srcId="{7F5A2714-1920-DB43-B513-905BC1B3D794}" destId="{449B0BB3-376A-4E4B-8015-24B4B0F95B77}" srcOrd="0" destOrd="0" presId="urn:microsoft.com/office/officeart/2005/8/layout/vList6"/>
    <dgm:cxn modelId="{5373B2B3-7E7B-BA4B-9BB4-079CF5009786}" type="presParOf" srcId="{449B0BB3-376A-4E4B-8015-24B4B0F95B77}" destId="{57A62681-1A56-7D44-BFF6-76AD004454BD}" srcOrd="0" destOrd="0" presId="urn:microsoft.com/office/officeart/2005/8/layout/vList6"/>
    <dgm:cxn modelId="{341CE6A2-41F1-A34E-838C-688F3D99E349}" type="presParOf" srcId="{449B0BB3-376A-4E4B-8015-24B4B0F95B77}" destId="{9B1769EE-F32D-4B41-951F-64C6336B81AD}" srcOrd="1" destOrd="0" presId="urn:microsoft.com/office/officeart/2005/8/layout/vList6"/>
    <dgm:cxn modelId="{7BFCA221-3663-F34F-8890-586B4492E59B}" type="presParOf" srcId="{7F5A2714-1920-DB43-B513-905BC1B3D794}" destId="{FD600B4A-CDAD-6B41-A0FB-72EC82208D93}" srcOrd="1" destOrd="0" presId="urn:microsoft.com/office/officeart/2005/8/layout/vList6"/>
    <dgm:cxn modelId="{8BEFEA9C-D1B1-3145-B73C-74611740F054}" type="presParOf" srcId="{7F5A2714-1920-DB43-B513-905BC1B3D794}" destId="{8D4971D1-432F-E849-A28B-5C03DDA12A27}" srcOrd="2" destOrd="0" presId="urn:microsoft.com/office/officeart/2005/8/layout/vList6"/>
    <dgm:cxn modelId="{DBC563ED-49E1-7741-93B9-DA826F55E1BA}" type="presParOf" srcId="{8D4971D1-432F-E849-A28B-5C03DDA12A27}" destId="{14881E42-CC0D-1E43-8416-8DF6501C7DFC}" srcOrd="0" destOrd="0" presId="urn:microsoft.com/office/officeart/2005/8/layout/vList6"/>
    <dgm:cxn modelId="{29F0D231-50B8-2F4F-AB46-5E2F326A3685}" type="presParOf" srcId="{8D4971D1-432F-E849-A28B-5C03DDA12A27}" destId="{A41ED0DD-C2EF-014C-9055-C4A81ADD72A3}"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DBAC6-25DB-7848-AE10-A620F7695C2D}">
      <dsp:nvSpPr>
        <dsp:cNvPr id="0" name=""/>
        <dsp:cNvSpPr/>
      </dsp:nvSpPr>
      <dsp:spPr>
        <a:xfrm rot="10800000">
          <a:off x="3575304" y="0"/>
          <a:ext cx="6940296" cy="1450446"/>
        </a:xfrm>
        <a:prstGeom prst="nonIsoscelesTrapezoid">
          <a:avLst>
            <a:gd name="adj1" fmla="val 0"/>
            <a:gd name="adj2" fmla="val 82166"/>
          </a:avLst>
        </a:prstGeom>
        <a:solidFill>
          <a:schemeClr val="lt1">
            <a:alpha val="90000"/>
            <a:hueOff val="0"/>
            <a:satOff val="0"/>
            <a:lumOff val="0"/>
            <a:alphaOff val="0"/>
          </a:schemeClr>
        </a:solidFill>
        <a:ln w="6350" cap="flat" cmpd="sng" algn="ctr">
          <a:solidFill>
            <a:schemeClr val="tx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The loss could be expected to have a severe or catastrophic adverse effect on organizational operations, organizational assets, or individuals </a:t>
          </a:r>
        </a:p>
      </dsp:txBody>
      <dsp:txXfrm rot="10800000">
        <a:off x="4767072" y="0"/>
        <a:ext cx="5748528" cy="1450446"/>
      </dsp:txXfrm>
    </dsp:sp>
    <dsp:sp modelId="{323F2C42-63B1-9D46-8116-55010DB641B3}">
      <dsp:nvSpPr>
        <dsp:cNvPr id="0" name=""/>
        <dsp:cNvSpPr/>
      </dsp:nvSpPr>
      <dsp:spPr>
        <a:xfrm>
          <a:off x="2383536" y="0"/>
          <a:ext cx="2383536" cy="1450446"/>
        </a:xfrm>
        <a:prstGeom prst="trapezoid">
          <a:avLst>
            <a:gd name="adj" fmla="val 82166"/>
          </a:avLst>
        </a:prstGeom>
        <a:solidFill>
          <a:schemeClr val="accent4"/>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rtl="0">
            <a:lnSpc>
              <a:spcPct val="90000"/>
            </a:lnSpc>
            <a:spcBef>
              <a:spcPct val="0"/>
            </a:spcBef>
            <a:spcAft>
              <a:spcPct val="35000"/>
            </a:spcAft>
            <a:buNone/>
          </a:pPr>
          <a:r>
            <a:rPr lang="en-US" sz="3600" kern="1200" dirty="0"/>
            <a:t>High</a:t>
          </a:r>
        </a:p>
      </dsp:txBody>
      <dsp:txXfrm>
        <a:off x="2383536" y="0"/>
        <a:ext cx="2383536" cy="1450446"/>
      </dsp:txXfrm>
    </dsp:sp>
    <dsp:sp modelId="{EDEB3454-1F7E-594F-B14B-175BDB7A3CA0}">
      <dsp:nvSpPr>
        <dsp:cNvPr id="0" name=""/>
        <dsp:cNvSpPr/>
      </dsp:nvSpPr>
      <dsp:spPr>
        <a:xfrm rot="10800000">
          <a:off x="4767072" y="1450446"/>
          <a:ext cx="5748528" cy="1450446"/>
        </a:xfrm>
        <a:prstGeom prst="nonIsoscelesTrapezoid">
          <a:avLst>
            <a:gd name="adj1" fmla="val 0"/>
            <a:gd name="adj2" fmla="val 82166"/>
          </a:avLst>
        </a:prstGeom>
        <a:solidFill>
          <a:schemeClr val="lt1">
            <a:alpha val="90000"/>
            <a:hueOff val="0"/>
            <a:satOff val="0"/>
            <a:lumOff val="0"/>
            <a:alphaOff val="0"/>
          </a:schemeClr>
        </a:solidFill>
        <a:ln w="6350" cap="flat" cmpd="sng" algn="ctr">
          <a:solidFill>
            <a:schemeClr val="tx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The loss could be expected to have a serious adverse effect on organizational operations, organizational assets, or individuals</a:t>
          </a:r>
        </a:p>
      </dsp:txBody>
      <dsp:txXfrm rot="10800000">
        <a:off x="5958840" y="1450446"/>
        <a:ext cx="4556759" cy="1450446"/>
      </dsp:txXfrm>
    </dsp:sp>
    <dsp:sp modelId="{BD8A4DA2-4774-2747-9C4E-431FEDEE116B}">
      <dsp:nvSpPr>
        <dsp:cNvPr id="0" name=""/>
        <dsp:cNvSpPr/>
      </dsp:nvSpPr>
      <dsp:spPr>
        <a:xfrm>
          <a:off x="1191768" y="1450446"/>
          <a:ext cx="4767072" cy="1450446"/>
        </a:xfrm>
        <a:prstGeom prst="trapezoid">
          <a:avLst>
            <a:gd name="adj" fmla="val 82166"/>
          </a:avLst>
        </a:prstGeom>
        <a:solidFill>
          <a:schemeClr val="accent1"/>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2533650" rtl="0">
            <a:lnSpc>
              <a:spcPct val="90000"/>
            </a:lnSpc>
            <a:spcBef>
              <a:spcPct val="0"/>
            </a:spcBef>
            <a:spcAft>
              <a:spcPct val="35000"/>
            </a:spcAft>
            <a:buNone/>
          </a:pPr>
          <a:r>
            <a:rPr lang="en-US" sz="5700" kern="1200" dirty="0"/>
            <a:t>Moderate</a:t>
          </a:r>
        </a:p>
      </dsp:txBody>
      <dsp:txXfrm>
        <a:off x="2026005" y="1450446"/>
        <a:ext cx="3098596" cy="1450446"/>
      </dsp:txXfrm>
    </dsp:sp>
    <dsp:sp modelId="{63798C49-604C-6D4F-B502-7E4BA45356A1}">
      <dsp:nvSpPr>
        <dsp:cNvPr id="0" name=""/>
        <dsp:cNvSpPr/>
      </dsp:nvSpPr>
      <dsp:spPr>
        <a:xfrm rot="10800000">
          <a:off x="5958840" y="2900892"/>
          <a:ext cx="4556759" cy="1450446"/>
        </a:xfrm>
        <a:prstGeom prst="nonIsoscelesTrapezoid">
          <a:avLst>
            <a:gd name="adj1" fmla="val 0"/>
            <a:gd name="adj2" fmla="val 82166"/>
          </a:avLst>
        </a:prstGeom>
        <a:solidFill>
          <a:schemeClr val="lt1">
            <a:alpha val="90000"/>
            <a:hueOff val="0"/>
            <a:satOff val="0"/>
            <a:lumOff val="0"/>
            <a:alphaOff val="0"/>
          </a:schemeClr>
        </a:solidFill>
        <a:ln w="6350" cap="flat" cmpd="sng" algn="ctr">
          <a:solidFill>
            <a:schemeClr val="tx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The loss could be expected to have a limited adverse effect on organizational operations, organizational assets, or individuals</a:t>
          </a:r>
        </a:p>
        <a:p>
          <a:pPr marL="171450" lvl="1" indent="-171450" algn="l" defTabSz="711200" rtl="0">
            <a:lnSpc>
              <a:spcPct val="90000"/>
            </a:lnSpc>
            <a:spcBef>
              <a:spcPct val="0"/>
            </a:spcBef>
            <a:spcAft>
              <a:spcPct val="15000"/>
            </a:spcAft>
            <a:buChar char="•"/>
          </a:pPr>
          <a:endParaRPr lang="en-US" sz="1600" kern="1200" dirty="0"/>
        </a:p>
      </dsp:txBody>
      <dsp:txXfrm rot="10800000">
        <a:off x="7150608" y="2900892"/>
        <a:ext cx="3364991" cy="1450446"/>
      </dsp:txXfrm>
    </dsp:sp>
    <dsp:sp modelId="{680880A8-997B-A541-ADD6-12677C70DBB4}">
      <dsp:nvSpPr>
        <dsp:cNvPr id="0" name=""/>
        <dsp:cNvSpPr/>
      </dsp:nvSpPr>
      <dsp:spPr>
        <a:xfrm>
          <a:off x="0" y="2900892"/>
          <a:ext cx="7150608" cy="1450446"/>
        </a:xfrm>
        <a:prstGeom prst="trapezoid">
          <a:avLst>
            <a:gd name="adj" fmla="val 82166"/>
          </a:avLst>
        </a:prstGeom>
        <a:solidFill>
          <a:schemeClr val="bg2"/>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2533650" rtl="0">
            <a:lnSpc>
              <a:spcPct val="90000"/>
            </a:lnSpc>
            <a:spcBef>
              <a:spcPct val="0"/>
            </a:spcBef>
            <a:spcAft>
              <a:spcPct val="35000"/>
            </a:spcAft>
            <a:buNone/>
          </a:pPr>
          <a:r>
            <a:rPr lang="en-US" sz="5700" kern="1200" dirty="0"/>
            <a:t>Low</a:t>
          </a:r>
        </a:p>
      </dsp:txBody>
      <dsp:txXfrm>
        <a:off x="1251356" y="2900892"/>
        <a:ext cx="4647895" cy="1450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F287F-54BE-A94E-BE50-7A86606A3A77}">
      <dsp:nvSpPr>
        <dsp:cNvPr id="0" name=""/>
        <dsp:cNvSpPr/>
      </dsp:nvSpPr>
      <dsp:spPr>
        <a:xfrm rot="5400000">
          <a:off x="6731621" y="-2839081"/>
          <a:ext cx="837972" cy="672998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rtl="0">
            <a:lnSpc>
              <a:spcPct val="90000"/>
            </a:lnSpc>
            <a:spcBef>
              <a:spcPct val="0"/>
            </a:spcBef>
            <a:spcAft>
              <a:spcPct val="15000"/>
            </a:spcAft>
            <a:buChar char="•"/>
          </a:pPr>
          <a:r>
            <a:rPr lang="en-US" sz="1900" kern="1200" dirty="0"/>
            <a:t>Takes place when one entity pretends to be a different entity</a:t>
          </a:r>
        </a:p>
        <a:p>
          <a:pPr marL="171450" lvl="1" indent="-171450" algn="l" defTabSz="844550" rtl="0">
            <a:lnSpc>
              <a:spcPct val="90000"/>
            </a:lnSpc>
            <a:spcBef>
              <a:spcPct val="0"/>
            </a:spcBef>
            <a:spcAft>
              <a:spcPct val="15000"/>
            </a:spcAft>
            <a:buChar char="•"/>
          </a:pPr>
          <a:r>
            <a:rPr lang="en-US" sz="1900" kern="1200" dirty="0"/>
            <a:t>Usually includes one of the other forms of active attack</a:t>
          </a:r>
        </a:p>
      </dsp:txBody>
      <dsp:txXfrm rot="-5400000">
        <a:off x="3785615" y="147831"/>
        <a:ext cx="6689078" cy="756160"/>
      </dsp:txXfrm>
    </dsp:sp>
    <dsp:sp modelId="{44488AAB-A78F-8047-B4DF-837F0C5AD89D}">
      <dsp:nvSpPr>
        <dsp:cNvPr id="0" name=""/>
        <dsp:cNvSpPr/>
      </dsp:nvSpPr>
      <dsp:spPr>
        <a:xfrm>
          <a:off x="0" y="2177"/>
          <a:ext cx="3785616" cy="104746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rtl="0">
            <a:lnSpc>
              <a:spcPct val="90000"/>
            </a:lnSpc>
            <a:spcBef>
              <a:spcPct val="0"/>
            </a:spcBef>
            <a:spcAft>
              <a:spcPct val="35000"/>
            </a:spcAft>
            <a:buNone/>
          </a:pPr>
          <a:r>
            <a:rPr lang="en-US" sz="2900" kern="1200" dirty="0">
              <a:effectLst>
                <a:outerShdw blurRad="38100" dist="38100" dir="2700000" algn="tl">
                  <a:srgbClr val="000000">
                    <a:alpha val="43137"/>
                  </a:srgbClr>
                </a:outerShdw>
              </a:effectLst>
            </a:rPr>
            <a:t>Masquerade</a:t>
          </a:r>
        </a:p>
      </dsp:txBody>
      <dsp:txXfrm>
        <a:off x="51133" y="53310"/>
        <a:ext cx="3683350" cy="945199"/>
      </dsp:txXfrm>
    </dsp:sp>
    <dsp:sp modelId="{E9892E3E-9DF2-BD4B-A6CD-F416208DABBC}">
      <dsp:nvSpPr>
        <dsp:cNvPr id="0" name=""/>
        <dsp:cNvSpPr/>
      </dsp:nvSpPr>
      <dsp:spPr>
        <a:xfrm rot="5400000">
          <a:off x="6731621" y="-1739242"/>
          <a:ext cx="837972" cy="672998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rtl="0">
            <a:lnSpc>
              <a:spcPct val="90000"/>
            </a:lnSpc>
            <a:spcBef>
              <a:spcPct val="0"/>
            </a:spcBef>
            <a:spcAft>
              <a:spcPct val="15000"/>
            </a:spcAft>
            <a:buChar char="•"/>
          </a:pPr>
          <a:r>
            <a:rPr lang="en-US" sz="1900" kern="1200" dirty="0"/>
            <a:t>Involves the passive capture of a data unit and its subsequent retransmission to produce an unauthorized effect</a:t>
          </a:r>
        </a:p>
      </dsp:txBody>
      <dsp:txXfrm rot="-5400000">
        <a:off x="3785615" y="1247670"/>
        <a:ext cx="6689078" cy="756160"/>
      </dsp:txXfrm>
    </dsp:sp>
    <dsp:sp modelId="{0E6340F7-C0A4-1F48-82F3-FF986F32634E}">
      <dsp:nvSpPr>
        <dsp:cNvPr id="0" name=""/>
        <dsp:cNvSpPr/>
      </dsp:nvSpPr>
      <dsp:spPr>
        <a:xfrm>
          <a:off x="0" y="1102016"/>
          <a:ext cx="3785616" cy="104746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rtl="0">
            <a:lnSpc>
              <a:spcPct val="90000"/>
            </a:lnSpc>
            <a:spcBef>
              <a:spcPct val="0"/>
            </a:spcBef>
            <a:spcAft>
              <a:spcPct val="35000"/>
            </a:spcAft>
            <a:buNone/>
          </a:pPr>
          <a:r>
            <a:rPr lang="en-US" sz="2900" kern="1200" dirty="0">
              <a:effectLst>
                <a:outerShdw blurRad="38100" dist="38100" dir="2700000" algn="tl">
                  <a:srgbClr val="000000">
                    <a:alpha val="43137"/>
                  </a:srgbClr>
                </a:outerShdw>
              </a:effectLst>
            </a:rPr>
            <a:t>Replay</a:t>
          </a:r>
        </a:p>
      </dsp:txBody>
      <dsp:txXfrm>
        <a:off x="51133" y="1153149"/>
        <a:ext cx="3683350" cy="945199"/>
      </dsp:txXfrm>
    </dsp:sp>
    <dsp:sp modelId="{9EB773CD-5155-AE49-A39A-DB646F837512}">
      <dsp:nvSpPr>
        <dsp:cNvPr id="0" name=""/>
        <dsp:cNvSpPr/>
      </dsp:nvSpPr>
      <dsp:spPr>
        <a:xfrm rot="5400000">
          <a:off x="6731621" y="-639403"/>
          <a:ext cx="837972" cy="672998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rtl="0">
            <a:lnSpc>
              <a:spcPct val="90000"/>
            </a:lnSpc>
            <a:spcBef>
              <a:spcPct val="0"/>
            </a:spcBef>
            <a:spcAft>
              <a:spcPct val="15000"/>
            </a:spcAft>
            <a:buChar char="•"/>
          </a:pPr>
          <a:r>
            <a:rPr lang="en-US" sz="1900" kern="1200" dirty="0"/>
            <a:t>Some portion of a legitimate message is altered, or messages are delayed or reordered to produce an unauthorized effect</a:t>
          </a:r>
        </a:p>
      </dsp:txBody>
      <dsp:txXfrm rot="-5400000">
        <a:off x="3785615" y="2347509"/>
        <a:ext cx="6689078" cy="756160"/>
      </dsp:txXfrm>
    </dsp:sp>
    <dsp:sp modelId="{2CDB3922-7DE2-9442-911D-A27BD9574D07}">
      <dsp:nvSpPr>
        <dsp:cNvPr id="0" name=""/>
        <dsp:cNvSpPr/>
      </dsp:nvSpPr>
      <dsp:spPr>
        <a:xfrm>
          <a:off x="0" y="2201855"/>
          <a:ext cx="3785616" cy="104746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rtl="0">
            <a:lnSpc>
              <a:spcPct val="90000"/>
            </a:lnSpc>
            <a:spcBef>
              <a:spcPct val="0"/>
            </a:spcBef>
            <a:spcAft>
              <a:spcPct val="35000"/>
            </a:spcAft>
            <a:buNone/>
          </a:pPr>
          <a:r>
            <a:rPr lang="en-US" sz="2900" kern="1200" dirty="0">
              <a:effectLst>
                <a:outerShdw blurRad="38100" dist="38100" dir="2700000" algn="tl">
                  <a:srgbClr val="000000">
                    <a:alpha val="43137"/>
                  </a:srgbClr>
                </a:outerShdw>
              </a:effectLst>
            </a:rPr>
            <a:t>Modification of messages </a:t>
          </a:r>
        </a:p>
      </dsp:txBody>
      <dsp:txXfrm>
        <a:off x="51133" y="2252988"/>
        <a:ext cx="3683350" cy="945199"/>
      </dsp:txXfrm>
    </dsp:sp>
    <dsp:sp modelId="{AF865629-E949-B24E-AF0F-CDFF322825BD}">
      <dsp:nvSpPr>
        <dsp:cNvPr id="0" name=""/>
        <dsp:cNvSpPr/>
      </dsp:nvSpPr>
      <dsp:spPr>
        <a:xfrm rot="5400000">
          <a:off x="6731621" y="460435"/>
          <a:ext cx="837972" cy="672998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rtl="0">
            <a:lnSpc>
              <a:spcPct val="90000"/>
            </a:lnSpc>
            <a:spcBef>
              <a:spcPct val="0"/>
            </a:spcBef>
            <a:spcAft>
              <a:spcPct val="15000"/>
            </a:spcAft>
            <a:buChar char="•"/>
          </a:pPr>
          <a:r>
            <a:rPr lang="en-US" sz="1900" kern="1200" dirty="0"/>
            <a:t>Prevents or inhibits the normal use or management of communications facilities</a:t>
          </a:r>
        </a:p>
      </dsp:txBody>
      <dsp:txXfrm rot="-5400000">
        <a:off x="3785615" y="3447347"/>
        <a:ext cx="6689078" cy="756160"/>
      </dsp:txXfrm>
    </dsp:sp>
    <dsp:sp modelId="{4060CB25-2046-3047-B345-AC66DC2A7D59}">
      <dsp:nvSpPr>
        <dsp:cNvPr id="0" name=""/>
        <dsp:cNvSpPr/>
      </dsp:nvSpPr>
      <dsp:spPr>
        <a:xfrm>
          <a:off x="0" y="3301694"/>
          <a:ext cx="3785616" cy="104746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rtl="0">
            <a:lnSpc>
              <a:spcPct val="90000"/>
            </a:lnSpc>
            <a:spcBef>
              <a:spcPct val="0"/>
            </a:spcBef>
            <a:spcAft>
              <a:spcPct val="35000"/>
            </a:spcAft>
            <a:buNone/>
          </a:pPr>
          <a:r>
            <a:rPr lang="en-US" sz="2900" kern="1200" dirty="0">
              <a:effectLst>
                <a:outerShdw blurRad="38100" dist="38100" dir="2700000" algn="tl">
                  <a:srgbClr val="000000">
                    <a:alpha val="43137"/>
                  </a:srgbClr>
                </a:outerShdw>
              </a:effectLst>
            </a:rPr>
            <a:t>Denial of service</a:t>
          </a:r>
        </a:p>
      </dsp:txBody>
      <dsp:txXfrm>
        <a:off x="51133" y="3352827"/>
        <a:ext cx="3683350" cy="9451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9A7C9D-87BF-CD42-AA7C-FE94D20924FE}">
      <dsp:nvSpPr>
        <dsp:cNvPr id="0" name=""/>
        <dsp:cNvSpPr/>
      </dsp:nvSpPr>
      <dsp:spPr>
        <a:xfrm>
          <a:off x="0" y="0"/>
          <a:ext cx="8938260" cy="14930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t>Involves trying every possible key until an intelligible translation of the ciphertext into plaintext is obtained</a:t>
          </a:r>
        </a:p>
      </dsp:txBody>
      <dsp:txXfrm>
        <a:off x="43730" y="43730"/>
        <a:ext cx="7327148" cy="1405583"/>
      </dsp:txXfrm>
    </dsp:sp>
    <dsp:sp modelId="{F8E2679E-A04F-904E-82DB-28465952477A}">
      <dsp:nvSpPr>
        <dsp:cNvPr id="0" name=""/>
        <dsp:cNvSpPr/>
      </dsp:nvSpPr>
      <dsp:spPr>
        <a:xfrm>
          <a:off x="788669" y="1741884"/>
          <a:ext cx="8938260" cy="14930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t>On average, half of all possible keys must be tried to achieve success</a:t>
          </a:r>
        </a:p>
      </dsp:txBody>
      <dsp:txXfrm>
        <a:off x="832399" y="1785614"/>
        <a:ext cx="7091651" cy="1405583"/>
      </dsp:txXfrm>
    </dsp:sp>
    <dsp:sp modelId="{912E77E7-A946-8E44-BC90-3F69E61034C0}">
      <dsp:nvSpPr>
        <dsp:cNvPr id="0" name=""/>
        <dsp:cNvSpPr/>
      </dsp:nvSpPr>
      <dsp:spPr>
        <a:xfrm>
          <a:off x="1577339" y="3483769"/>
          <a:ext cx="8938260" cy="14930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AU" sz="2200" kern="1200" dirty="0"/>
            <a:t>To supplement the brute-force approach, some degree of knowledge about the expected plaintext is needed, and some means of automatically distinguishing plaintext from garble is also needed</a:t>
          </a:r>
          <a:endParaRPr lang="en-US" sz="2200" kern="1200" dirty="0"/>
        </a:p>
      </dsp:txBody>
      <dsp:txXfrm>
        <a:off x="1621069" y="3527499"/>
        <a:ext cx="7091651" cy="1405583"/>
      </dsp:txXfrm>
    </dsp:sp>
    <dsp:sp modelId="{3AB18B29-AC07-F547-9AF6-1CDFF6D8B642}">
      <dsp:nvSpPr>
        <dsp:cNvPr id="0" name=""/>
        <dsp:cNvSpPr/>
      </dsp:nvSpPr>
      <dsp:spPr>
        <a:xfrm>
          <a:off x="7967781" y="1132224"/>
          <a:ext cx="970478" cy="970478"/>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186139" y="1132224"/>
        <a:ext cx="533762" cy="730285"/>
      </dsp:txXfrm>
    </dsp:sp>
    <dsp:sp modelId="{BFAE0DD3-0D61-4446-A3F0-E88F1106B030}">
      <dsp:nvSpPr>
        <dsp:cNvPr id="0" name=""/>
        <dsp:cNvSpPr/>
      </dsp:nvSpPr>
      <dsp:spPr>
        <a:xfrm>
          <a:off x="8756451" y="2864155"/>
          <a:ext cx="970478" cy="970478"/>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974809" y="2864155"/>
        <a:ext cx="533762" cy="7302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B5AA3-E8DB-AA49-B3DF-4D6ADBBB4F23}">
      <dsp:nvSpPr>
        <dsp:cNvPr id="0" name=""/>
        <dsp:cNvSpPr/>
      </dsp:nvSpPr>
      <dsp:spPr>
        <a:xfrm>
          <a:off x="924" y="0"/>
          <a:ext cx="2402837" cy="53250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Encrypts a digital data stream one bit or one byte at a time</a:t>
          </a:r>
        </a:p>
      </dsp:txBody>
      <dsp:txXfrm>
        <a:off x="924" y="0"/>
        <a:ext cx="2402837" cy="1597510"/>
      </dsp:txXfrm>
    </dsp:sp>
    <dsp:sp modelId="{483862D4-68AF-394B-9853-B785CF4575EB}">
      <dsp:nvSpPr>
        <dsp:cNvPr id="0" name=""/>
        <dsp:cNvSpPr/>
      </dsp:nvSpPr>
      <dsp:spPr>
        <a:xfrm>
          <a:off x="241207" y="1597510"/>
          <a:ext cx="1922270" cy="34612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t" anchorCtr="0">
          <a:noAutofit/>
        </a:bodyPr>
        <a:lstStyle/>
        <a:p>
          <a:pPr marL="0" lvl="0" indent="0" algn="l" defTabSz="622300" rtl="0">
            <a:lnSpc>
              <a:spcPct val="90000"/>
            </a:lnSpc>
            <a:spcBef>
              <a:spcPct val="0"/>
            </a:spcBef>
            <a:spcAft>
              <a:spcPct val="35000"/>
            </a:spcAft>
            <a:buNone/>
          </a:pPr>
          <a:r>
            <a:rPr lang="en-US" sz="1400" kern="1200" dirty="0"/>
            <a:t>Examples:</a:t>
          </a:r>
        </a:p>
        <a:p>
          <a:pPr marL="57150" lvl="1" indent="-57150" algn="l" defTabSz="488950" rtl="0">
            <a:lnSpc>
              <a:spcPct val="90000"/>
            </a:lnSpc>
            <a:spcBef>
              <a:spcPct val="0"/>
            </a:spcBef>
            <a:spcAft>
              <a:spcPct val="15000"/>
            </a:spcAft>
            <a:buChar char="•"/>
          </a:pPr>
          <a:r>
            <a:rPr lang="en-US" sz="1100" kern="1200" dirty="0" err="1"/>
            <a:t>Autokeyed</a:t>
          </a:r>
          <a:r>
            <a:rPr lang="en-US" sz="1100" kern="1200" dirty="0"/>
            <a:t> </a:t>
          </a:r>
          <a:r>
            <a:rPr lang="en-US" sz="1100" kern="1200" dirty="0" err="1"/>
            <a:t>Vigenère</a:t>
          </a:r>
          <a:r>
            <a:rPr lang="en-US" sz="1100" kern="1200" dirty="0"/>
            <a:t> cipher</a:t>
          </a:r>
        </a:p>
        <a:p>
          <a:pPr marL="57150" lvl="1" indent="-57150" algn="l" defTabSz="488950" rtl="0">
            <a:lnSpc>
              <a:spcPct val="90000"/>
            </a:lnSpc>
            <a:spcBef>
              <a:spcPct val="0"/>
            </a:spcBef>
            <a:spcAft>
              <a:spcPct val="15000"/>
            </a:spcAft>
            <a:buChar char="•"/>
          </a:pPr>
          <a:r>
            <a:rPr lang="en-US" sz="1100" kern="1200" dirty="0" err="1"/>
            <a:t>Vernam</a:t>
          </a:r>
          <a:r>
            <a:rPr lang="en-US" sz="1100" kern="1200" dirty="0"/>
            <a:t> cipher</a:t>
          </a:r>
        </a:p>
      </dsp:txBody>
      <dsp:txXfrm>
        <a:off x="297508" y="1653811"/>
        <a:ext cx="1809668" cy="3348670"/>
      </dsp:txXfrm>
    </dsp:sp>
    <dsp:sp modelId="{2770F15F-983B-4D48-B14E-CC2758FC6F9C}">
      <dsp:nvSpPr>
        <dsp:cNvPr id="0" name=""/>
        <dsp:cNvSpPr/>
      </dsp:nvSpPr>
      <dsp:spPr>
        <a:xfrm>
          <a:off x="2583974" y="0"/>
          <a:ext cx="2402837" cy="53250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In the ideal case a one-time pad version of the </a:t>
          </a:r>
          <a:r>
            <a:rPr lang="en-US" sz="1500" kern="1200" dirty="0" err="1"/>
            <a:t>Vernam</a:t>
          </a:r>
          <a:r>
            <a:rPr lang="en-US" sz="1500" kern="1200" dirty="0"/>
            <a:t> cipher would be used, in which the </a:t>
          </a:r>
          <a:r>
            <a:rPr lang="en-US" sz="1500" kern="1200" dirty="0" err="1"/>
            <a:t>keystream</a:t>
          </a:r>
          <a:r>
            <a:rPr lang="en-US" sz="1500" kern="1200" dirty="0"/>
            <a:t> is as long as the plaintext bit stream</a:t>
          </a:r>
        </a:p>
      </dsp:txBody>
      <dsp:txXfrm>
        <a:off x="2583974" y="0"/>
        <a:ext cx="2402837" cy="1597510"/>
      </dsp:txXfrm>
    </dsp:sp>
    <dsp:sp modelId="{9A6FA038-3999-3F4C-84B0-1E295CA7802E}">
      <dsp:nvSpPr>
        <dsp:cNvPr id="0" name=""/>
        <dsp:cNvSpPr/>
      </dsp:nvSpPr>
      <dsp:spPr>
        <a:xfrm>
          <a:off x="2824258" y="1597510"/>
          <a:ext cx="1922270" cy="34612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t" anchorCtr="0">
          <a:noAutofit/>
        </a:bodyPr>
        <a:lstStyle/>
        <a:p>
          <a:pPr marL="0" lvl="0" indent="0" algn="l" defTabSz="622300" rtl="0">
            <a:lnSpc>
              <a:spcPct val="90000"/>
            </a:lnSpc>
            <a:spcBef>
              <a:spcPct val="0"/>
            </a:spcBef>
            <a:spcAft>
              <a:spcPct val="35000"/>
            </a:spcAft>
            <a:buNone/>
          </a:pPr>
          <a:r>
            <a:rPr lang="en-US" sz="1400" kern="1200" dirty="0"/>
            <a:t>If the cryptographic </a:t>
          </a:r>
          <a:r>
            <a:rPr lang="en-US" sz="1400" kern="1200" dirty="0" err="1"/>
            <a:t>keystream</a:t>
          </a:r>
          <a:r>
            <a:rPr lang="en-US" sz="1400" kern="1200" dirty="0"/>
            <a:t> is random, then this cipher is unbreakable by any means other than acquiring the </a:t>
          </a:r>
          <a:r>
            <a:rPr lang="en-US" sz="1400" kern="1200" dirty="0" err="1"/>
            <a:t>keystream</a:t>
          </a:r>
          <a:endParaRPr lang="en-US" sz="1400" kern="1200" dirty="0"/>
        </a:p>
        <a:p>
          <a:pPr marL="57150" lvl="1" indent="-57150" algn="l" defTabSz="488950" rtl="0">
            <a:lnSpc>
              <a:spcPct val="90000"/>
            </a:lnSpc>
            <a:spcBef>
              <a:spcPct val="0"/>
            </a:spcBef>
            <a:spcAft>
              <a:spcPct val="15000"/>
            </a:spcAft>
            <a:buChar char="•"/>
          </a:pPr>
          <a:r>
            <a:rPr lang="en-US" sz="1100" kern="1200" dirty="0" err="1"/>
            <a:t>Keystream</a:t>
          </a:r>
          <a:r>
            <a:rPr lang="en-US" sz="1100" kern="1200" dirty="0"/>
            <a:t> must be provided to both users in advance via some independent and secure channel</a:t>
          </a:r>
        </a:p>
        <a:p>
          <a:pPr marL="57150" lvl="1" indent="-57150" algn="l" defTabSz="488950" rtl="0">
            <a:lnSpc>
              <a:spcPct val="90000"/>
            </a:lnSpc>
            <a:spcBef>
              <a:spcPct val="0"/>
            </a:spcBef>
            <a:spcAft>
              <a:spcPct val="15000"/>
            </a:spcAft>
            <a:buChar char="•"/>
          </a:pPr>
          <a:r>
            <a:rPr lang="en-US" sz="1100" kern="1200" dirty="0"/>
            <a:t>This introduces insurmountable logistical problems if the intended data traffic is very large</a:t>
          </a:r>
        </a:p>
      </dsp:txBody>
      <dsp:txXfrm>
        <a:off x="2880559" y="1653811"/>
        <a:ext cx="1809668" cy="3348670"/>
      </dsp:txXfrm>
    </dsp:sp>
    <dsp:sp modelId="{40C6BF4B-2F6B-AF4E-8E99-DEC8862D2D23}">
      <dsp:nvSpPr>
        <dsp:cNvPr id="0" name=""/>
        <dsp:cNvSpPr/>
      </dsp:nvSpPr>
      <dsp:spPr>
        <a:xfrm>
          <a:off x="5167025" y="0"/>
          <a:ext cx="2402837" cy="53250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For practical reasons the bit-stream generator must be implemented as an algorithmic procedure so that the cryptographic bit stream can be produced by both users</a:t>
          </a:r>
        </a:p>
      </dsp:txBody>
      <dsp:txXfrm>
        <a:off x="5167025" y="0"/>
        <a:ext cx="2402837" cy="1597510"/>
      </dsp:txXfrm>
    </dsp:sp>
    <dsp:sp modelId="{CCD4018F-5943-734D-83AA-354789D645C8}">
      <dsp:nvSpPr>
        <dsp:cNvPr id="0" name=""/>
        <dsp:cNvSpPr/>
      </dsp:nvSpPr>
      <dsp:spPr>
        <a:xfrm>
          <a:off x="5407308" y="1599070"/>
          <a:ext cx="1922270" cy="160557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It must be computationally impractical to predict future portions of the bit stream based on previous portions of the bit stream</a:t>
          </a:r>
        </a:p>
      </dsp:txBody>
      <dsp:txXfrm>
        <a:off x="5454334" y="1646096"/>
        <a:ext cx="1828218" cy="1511518"/>
      </dsp:txXfrm>
    </dsp:sp>
    <dsp:sp modelId="{E3071BAB-526E-7246-9BFE-CC25E4D1F4D3}">
      <dsp:nvSpPr>
        <dsp:cNvPr id="0" name=""/>
        <dsp:cNvSpPr/>
      </dsp:nvSpPr>
      <dsp:spPr>
        <a:xfrm>
          <a:off x="5407308" y="3451652"/>
          <a:ext cx="1922270" cy="160557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The two users need only share the generating key and each can produce the </a:t>
          </a:r>
          <a:r>
            <a:rPr lang="en-US" sz="1400" kern="1200" dirty="0" err="1"/>
            <a:t>keystream</a:t>
          </a:r>
          <a:endParaRPr lang="en-US" sz="1400" kern="1200" dirty="0"/>
        </a:p>
      </dsp:txBody>
      <dsp:txXfrm>
        <a:off x="5454334" y="3498678"/>
        <a:ext cx="1828218" cy="15115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F1174-8CF9-9A40-9D07-E0CBAE921C39}">
      <dsp:nvSpPr>
        <dsp:cNvPr id="0" name=""/>
        <dsp:cNvSpPr/>
      </dsp:nvSpPr>
      <dsp:spPr>
        <a:xfrm>
          <a:off x="2769393" y="0"/>
          <a:ext cx="4976813" cy="4976813"/>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ECC4BC1-441A-5849-8098-4815B636C467}">
      <dsp:nvSpPr>
        <dsp:cNvPr id="0" name=""/>
        <dsp:cNvSpPr/>
      </dsp:nvSpPr>
      <dsp:spPr>
        <a:xfrm>
          <a:off x="3092886" y="323492"/>
          <a:ext cx="1990725" cy="199072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A block of plaintext is treated as a whole and used to produce a ciphertext block of equal length</a:t>
          </a:r>
        </a:p>
      </dsp:txBody>
      <dsp:txXfrm>
        <a:off x="3190065" y="420671"/>
        <a:ext cx="1796367" cy="1796367"/>
      </dsp:txXfrm>
    </dsp:sp>
    <dsp:sp modelId="{40DEB569-D830-3B4C-85A1-DEE51CF7A1AF}">
      <dsp:nvSpPr>
        <dsp:cNvPr id="0" name=""/>
        <dsp:cNvSpPr/>
      </dsp:nvSpPr>
      <dsp:spPr>
        <a:xfrm>
          <a:off x="5431988" y="323492"/>
          <a:ext cx="1990725" cy="199072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Typically a block size of 64 or 128 bits is used</a:t>
          </a:r>
        </a:p>
      </dsp:txBody>
      <dsp:txXfrm>
        <a:off x="5529167" y="420671"/>
        <a:ext cx="1796367" cy="1796367"/>
      </dsp:txXfrm>
    </dsp:sp>
    <dsp:sp modelId="{E43A1B95-F31C-7B44-81E3-A24F046A9ABB}">
      <dsp:nvSpPr>
        <dsp:cNvPr id="0" name=""/>
        <dsp:cNvSpPr/>
      </dsp:nvSpPr>
      <dsp:spPr>
        <a:xfrm>
          <a:off x="3092886" y="2662594"/>
          <a:ext cx="1990725" cy="199072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As with a stream cipher,  the two users share a symmetric encryption key </a:t>
          </a:r>
        </a:p>
      </dsp:txBody>
      <dsp:txXfrm>
        <a:off x="3190065" y="2759773"/>
        <a:ext cx="1796367" cy="1796367"/>
      </dsp:txXfrm>
    </dsp:sp>
    <dsp:sp modelId="{50837987-4199-F845-9D3A-77DDE3DBCB6A}">
      <dsp:nvSpPr>
        <dsp:cNvPr id="0" name=""/>
        <dsp:cNvSpPr/>
      </dsp:nvSpPr>
      <dsp:spPr>
        <a:xfrm>
          <a:off x="5431988" y="2662594"/>
          <a:ext cx="1990725" cy="199072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The majority of network-based symmetric cryptographic applications make use of block ciphers</a:t>
          </a:r>
        </a:p>
      </dsp:txBody>
      <dsp:txXfrm>
        <a:off x="5529167" y="2759773"/>
        <a:ext cx="1796367" cy="17963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1769EE-F32D-4B41-951F-64C6336B81AD}">
      <dsp:nvSpPr>
        <dsp:cNvPr id="0" name=""/>
        <dsp:cNvSpPr/>
      </dsp:nvSpPr>
      <dsp:spPr>
        <a:xfrm>
          <a:off x="2804159" y="229"/>
          <a:ext cx="4206240" cy="894829"/>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tx2">
              <a:lumMod val="40000"/>
              <a:lumOff val="6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Each plaintext element or group of elements is uniquely replaced by a corresponding </a:t>
          </a:r>
          <a:r>
            <a:rPr lang="en-US" sz="1500" kern="1200" dirty="0" err="1"/>
            <a:t>ciphertext</a:t>
          </a:r>
          <a:r>
            <a:rPr lang="en-US" sz="1500" kern="1200" dirty="0"/>
            <a:t> element or group of elements</a:t>
          </a:r>
        </a:p>
      </dsp:txBody>
      <dsp:txXfrm>
        <a:off x="2804159" y="112083"/>
        <a:ext cx="3870679" cy="671121"/>
      </dsp:txXfrm>
    </dsp:sp>
    <dsp:sp modelId="{57A62681-1A56-7D44-BFF6-76AD004454BD}">
      <dsp:nvSpPr>
        <dsp:cNvPr id="0" name=""/>
        <dsp:cNvSpPr/>
      </dsp:nvSpPr>
      <dsp:spPr>
        <a:xfrm>
          <a:off x="0" y="229"/>
          <a:ext cx="2804160" cy="89482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Substitutions</a:t>
          </a:r>
        </a:p>
      </dsp:txBody>
      <dsp:txXfrm>
        <a:off x="43682" y="43911"/>
        <a:ext cx="2716796" cy="807465"/>
      </dsp:txXfrm>
    </dsp:sp>
    <dsp:sp modelId="{A41ED0DD-C2EF-014C-9055-C4A81ADD72A3}">
      <dsp:nvSpPr>
        <dsp:cNvPr id="0" name=""/>
        <dsp:cNvSpPr/>
      </dsp:nvSpPr>
      <dsp:spPr>
        <a:xfrm>
          <a:off x="2804159" y="984541"/>
          <a:ext cx="4206240" cy="894829"/>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tx2">
              <a:lumMod val="40000"/>
              <a:lumOff val="6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No elements are added or deleted or replaced in the sequence, rather the order in which the elements appear in the sequence is changed</a:t>
          </a:r>
        </a:p>
      </dsp:txBody>
      <dsp:txXfrm>
        <a:off x="2804159" y="1096395"/>
        <a:ext cx="3870679" cy="671121"/>
      </dsp:txXfrm>
    </dsp:sp>
    <dsp:sp modelId="{14881E42-CC0D-1E43-8416-8DF6501C7DFC}">
      <dsp:nvSpPr>
        <dsp:cNvPr id="0" name=""/>
        <dsp:cNvSpPr/>
      </dsp:nvSpPr>
      <dsp:spPr>
        <a:xfrm>
          <a:off x="0" y="984541"/>
          <a:ext cx="2804160" cy="89482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a:t>Permutation </a:t>
          </a:r>
          <a:endParaRPr lang="en-US" sz="3400" kern="1200" dirty="0"/>
        </a:p>
      </dsp:txBody>
      <dsp:txXfrm>
        <a:off x="43682" y="1028223"/>
        <a:ext cx="2716796" cy="80746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9F3A78-4BFE-4C17-BFC2-FEA27AD7A4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23DE6668-234E-4D55-9951-1B74AAEFAEF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4855DE-1565-47AB-8B39-78992C08112F}" type="datetimeFigureOut">
              <a:rPr lang="en-IN" smtClean="0"/>
              <a:t>28-07-2021</a:t>
            </a:fld>
            <a:endParaRPr lang="en-IN"/>
          </a:p>
        </p:txBody>
      </p:sp>
      <p:sp>
        <p:nvSpPr>
          <p:cNvPr id="4" name="Footer Placeholder 3">
            <a:extLst>
              <a:ext uri="{FF2B5EF4-FFF2-40B4-BE49-F238E27FC236}">
                <a16:creationId xmlns:a16="http://schemas.microsoft.com/office/drawing/2014/main" id="{BAA11243-96DF-4841-82A6-E6A48F9ED5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8D8B6A2-C1DB-4CC5-A2C2-72D5F17C6E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2D49E6-F9A9-4872-9285-2B59B4A8A566}" type="slidenum">
              <a:rPr lang="en-IN" smtClean="0"/>
              <a:t>‹#›</a:t>
            </a:fld>
            <a:endParaRPr lang="en-IN"/>
          </a:p>
        </p:txBody>
      </p:sp>
    </p:spTree>
    <p:extLst>
      <p:ext uri="{BB962C8B-B14F-4D97-AF65-F5344CB8AC3E}">
        <p14:creationId xmlns:p14="http://schemas.microsoft.com/office/powerpoint/2010/main" val="31124431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DEEDE8-E329-4D50-9EF7-2D0FC66E5658}" type="datetimeFigureOut">
              <a:rPr lang="en-IN" smtClean="0"/>
              <a:t>28-07-2021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6EC4D6-0FD4-41A5-8DD4-80759096037E}" type="slidenum">
              <a:rPr lang="en-IN" smtClean="0"/>
              <a:t>‹#›</a:t>
            </a:fld>
            <a:endParaRPr lang="en-IN"/>
          </a:p>
        </p:txBody>
      </p:sp>
    </p:spTree>
    <p:extLst>
      <p:ext uri="{BB962C8B-B14F-4D97-AF65-F5344CB8AC3E}">
        <p14:creationId xmlns:p14="http://schemas.microsoft.com/office/powerpoint/2010/main" val="29390182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31"/>
          <p:cNvSpPr>
            <a:spLocks noGrp="1" noChangeArrowheads="1"/>
          </p:cNvSpPr>
          <p:nvPr>
            <p:ph type="sldNum" sz="quarter" idx="5"/>
          </p:nvPr>
        </p:nvSpPr>
        <p:spPr>
          <a:noFill/>
        </p:spPr>
        <p:txBody>
          <a:bodyPr/>
          <a:lstStyle/>
          <a:p>
            <a:fld id="{B6C4D792-DC70-B74B-B529-0D0086BB6A94}" type="slidenum">
              <a:rPr lang="en-AU">
                <a:latin typeface="Arial" pitchFamily="-1" charset="0"/>
              </a:rPr>
              <a:pPr/>
              <a:t>58</a:t>
            </a:fld>
            <a:endParaRPr lang="en-AU" dirty="0">
              <a:latin typeface="Arial" pitchFamily="-1"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A stream cipher  is one that encrypts a digital data stream one bit or one byte at</a:t>
            </a:r>
          </a:p>
          <a:p>
            <a:r>
              <a:rPr lang="en-US" sz="1200" kern="1200" baseline="0" dirty="0">
                <a:solidFill>
                  <a:schemeClr val="tx1"/>
                </a:solidFill>
                <a:latin typeface="Arial" charset="0"/>
                <a:ea typeface="ＭＳ Ｐゴシック" pitchFamily="-107" charset="-128"/>
                <a:cs typeface="ＭＳ Ｐゴシック" pitchFamily="-107" charset="-128"/>
              </a:rPr>
              <a:t>a time. Examples of classical stream ciphers are the autokeyed Vigenère cipher</a:t>
            </a:r>
          </a:p>
          <a:p>
            <a:r>
              <a:rPr lang="en-US" sz="1200" kern="1200" baseline="0" dirty="0">
                <a:solidFill>
                  <a:schemeClr val="tx1"/>
                </a:solidFill>
                <a:latin typeface="Arial" charset="0"/>
                <a:ea typeface="ＭＳ Ｐゴシック" pitchFamily="-107" charset="-128"/>
                <a:cs typeface="ＭＳ Ｐゴシック" pitchFamily="-107" charset="-128"/>
              </a:rPr>
              <a:t>and the Vernam cipher. In the ideal case, a one-time pad version of the Vernam</a:t>
            </a:r>
          </a:p>
          <a:p>
            <a:r>
              <a:rPr lang="en-US" sz="1200" b="0" kern="1200" baseline="0" dirty="0">
                <a:solidFill>
                  <a:schemeClr val="tx1"/>
                </a:solidFill>
                <a:latin typeface="Arial" charset="0"/>
                <a:ea typeface="ＭＳ Ｐゴシック" pitchFamily="-107" charset="-128"/>
                <a:cs typeface="ＭＳ Ｐゴシック" pitchFamily="-107" charset="-128"/>
              </a:rPr>
              <a:t>cipher would be used (Figure 2.7), in which the keystream (ki ) is as long as the</a:t>
            </a:r>
          </a:p>
          <a:p>
            <a:r>
              <a:rPr lang="en-US" sz="1200" b="0" kern="1200" baseline="0" dirty="0">
                <a:solidFill>
                  <a:schemeClr val="tx1"/>
                </a:solidFill>
                <a:latin typeface="Arial" charset="0"/>
                <a:ea typeface="ＭＳ Ｐゴシック" pitchFamily="-107" charset="-128"/>
                <a:cs typeface="ＭＳ Ｐゴシック" pitchFamily="-107" charset="-128"/>
              </a:rPr>
              <a:t>plaintext bit stream (pi ). If the cryptographic keystream is random, then this cipher</a:t>
            </a:r>
          </a:p>
          <a:p>
            <a:r>
              <a:rPr lang="en-US" sz="1200" b="0" kern="1200" baseline="0" dirty="0">
                <a:solidFill>
                  <a:schemeClr val="tx1"/>
                </a:solidFill>
                <a:latin typeface="Arial" charset="0"/>
                <a:ea typeface="ＭＳ Ｐゴシック" pitchFamily="-107" charset="-128"/>
                <a:cs typeface="ＭＳ Ｐゴシック" pitchFamily="-107" charset="-128"/>
              </a:rPr>
              <a:t>is unbreakable by any means other than acquiring the keystream. However, the</a:t>
            </a:r>
          </a:p>
          <a:p>
            <a:r>
              <a:rPr lang="en-US" sz="1200" b="0" kern="1200" baseline="0" dirty="0">
                <a:solidFill>
                  <a:schemeClr val="tx1"/>
                </a:solidFill>
                <a:latin typeface="Arial" charset="0"/>
                <a:ea typeface="ＭＳ Ｐゴシック" pitchFamily="-107" charset="-128"/>
                <a:cs typeface="ＭＳ Ｐゴシック" pitchFamily="-107" charset="-128"/>
              </a:rPr>
              <a:t>keystream must be provided to both users in advance via some independent and</a:t>
            </a:r>
          </a:p>
          <a:p>
            <a:r>
              <a:rPr lang="en-US" sz="1200" b="0" kern="1200" baseline="0" dirty="0">
                <a:solidFill>
                  <a:schemeClr val="tx1"/>
                </a:solidFill>
                <a:latin typeface="Arial" charset="0"/>
                <a:ea typeface="ＭＳ Ｐゴシック" pitchFamily="-107" charset="-128"/>
                <a:cs typeface="ＭＳ Ｐゴシック" pitchFamily="-107" charset="-128"/>
              </a:rPr>
              <a:t>secure channel. This introduces insurmountable logistical problems if the intended</a:t>
            </a:r>
          </a:p>
          <a:p>
            <a:r>
              <a:rPr lang="en-US" sz="1200" b="0" kern="1200" baseline="0" dirty="0">
                <a:solidFill>
                  <a:schemeClr val="tx1"/>
                </a:solidFill>
                <a:latin typeface="Arial" charset="0"/>
                <a:ea typeface="ＭＳ Ｐゴシック" pitchFamily="-107" charset="-128"/>
                <a:cs typeface="ＭＳ Ｐゴシック" pitchFamily="-107" charset="-128"/>
              </a:rPr>
              <a:t>data traffic is very large.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Accordingly, for practical reasons, the bit-stream generator must be</a:t>
            </a:r>
          </a:p>
          <a:p>
            <a:r>
              <a:rPr lang="en-US" sz="1200" kern="1200" baseline="0" dirty="0">
                <a:solidFill>
                  <a:schemeClr val="tx1"/>
                </a:solidFill>
                <a:latin typeface="Arial" charset="0"/>
                <a:ea typeface="ＭＳ Ｐゴシック" pitchFamily="-107" charset="-128"/>
                <a:cs typeface="ＭＳ Ｐゴシック" pitchFamily="-107" charset="-128"/>
              </a:rPr>
              <a:t>implemented as an algorithmic procedure, so that the cryptographic bit stream</a:t>
            </a:r>
          </a:p>
          <a:p>
            <a:r>
              <a:rPr lang="en-US" sz="1200" kern="1200" baseline="0" dirty="0">
                <a:solidFill>
                  <a:schemeClr val="tx1"/>
                </a:solidFill>
                <a:latin typeface="Arial" charset="0"/>
                <a:ea typeface="ＭＳ Ｐゴシック" pitchFamily="-107" charset="-128"/>
                <a:cs typeface="ＭＳ Ｐゴシック" pitchFamily="-107" charset="-128"/>
              </a:rPr>
              <a:t>can be produced by both users. In this approach (Figure 3.1a), the bit-stream</a:t>
            </a:r>
          </a:p>
          <a:p>
            <a:r>
              <a:rPr lang="en-US" sz="1200" kern="1200" baseline="0" dirty="0">
                <a:solidFill>
                  <a:schemeClr val="tx1"/>
                </a:solidFill>
                <a:latin typeface="Arial" charset="0"/>
                <a:ea typeface="ＭＳ Ｐゴシック" pitchFamily="-107" charset="-128"/>
                <a:cs typeface="ＭＳ Ｐゴシック" pitchFamily="-107" charset="-128"/>
              </a:rPr>
              <a:t>generator is a key-controlled algorithm and must produce a bit stream that is</a:t>
            </a:r>
          </a:p>
          <a:p>
            <a:r>
              <a:rPr lang="en-US" sz="1200" kern="1200" baseline="0" dirty="0">
                <a:solidFill>
                  <a:schemeClr val="tx1"/>
                </a:solidFill>
                <a:latin typeface="Arial" charset="0"/>
                <a:ea typeface="ＭＳ Ｐゴシック" pitchFamily="-107" charset="-128"/>
                <a:cs typeface="ＭＳ Ｐゴシック" pitchFamily="-107" charset="-128"/>
              </a:rPr>
              <a:t>cryptographically strong. That is, it must be computationally impractical to</a:t>
            </a:r>
          </a:p>
          <a:p>
            <a:r>
              <a:rPr lang="en-US" sz="1200" kern="1200" baseline="0" dirty="0">
                <a:solidFill>
                  <a:schemeClr val="tx1"/>
                </a:solidFill>
                <a:latin typeface="Arial" charset="0"/>
                <a:ea typeface="ＭＳ Ｐゴシック" pitchFamily="-107" charset="-128"/>
                <a:cs typeface="ＭＳ Ｐゴシック" pitchFamily="-107" charset="-128"/>
              </a:rPr>
              <a:t>predict future portions of the bit stream based on previous portions of the bit</a:t>
            </a:r>
          </a:p>
          <a:p>
            <a:r>
              <a:rPr lang="en-US" sz="1200" kern="1200" baseline="0" dirty="0">
                <a:solidFill>
                  <a:schemeClr val="tx1"/>
                </a:solidFill>
                <a:latin typeface="Arial" charset="0"/>
                <a:ea typeface="ＭＳ Ｐゴシック" pitchFamily="-107" charset="-128"/>
                <a:cs typeface="ＭＳ Ｐゴシック" pitchFamily="-107" charset="-128"/>
              </a:rPr>
              <a:t>stream. The two users need only share the generating key, and each can produce</a:t>
            </a:r>
          </a:p>
          <a:p>
            <a:r>
              <a:rPr lang="en-US" sz="1200" kern="1200" baseline="0" dirty="0">
                <a:solidFill>
                  <a:schemeClr val="tx1"/>
                </a:solidFill>
                <a:latin typeface="Arial" charset="0"/>
                <a:ea typeface="ＭＳ Ｐゴシック" pitchFamily="-107" charset="-128"/>
                <a:cs typeface="ＭＳ Ｐゴシック" pitchFamily="-107" charset="-128"/>
              </a:rPr>
              <a:t>the keystream.</a:t>
            </a:r>
            <a:endParaRPr lang="en-AU"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280618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31"/>
          <p:cNvSpPr>
            <a:spLocks noGrp="1" noChangeArrowheads="1"/>
          </p:cNvSpPr>
          <p:nvPr>
            <p:ph type="sldNum" sz="quarter" idx="5"/>
          </p:nvPr>
        </p:nvSpPr>
        <p:spPr>
          <a:noFill/>
        </p:spPr>
        <p:txBody>
          <a:bodyPr/>
          <a:lstStyle/>
          <a:p>
            <a:fld id="{38887839-B638-5940-A40E-D2058DA52E48}" type="slidenum">
              <a:rPr lang="en-AU">
                <a:latin typeface="Arial" pitchFamily="-1" charset="0"/>
              </a:rPr>
              <a:pPr/>
              <a:t>63</a:t>
            </a:fld>
            <a:endParaRPr lang="en-AU" dirty="0">
              <a:latin typeface="Arial" pitchFamily="-1"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Feistel proposed [FEIS73] that we can approximate the ideal block cipher by utilizing</a:t>
            </a:r>
          </a:p>
          <a:p>
            <a:r>
              <a:rPr lang="en-US" sz="1200" kern="1200" baseline="0" dirty="0">
                <a:solidFill>
                  <a:schemeClr val="tx1"/>
                </a:solidFill>
                <a:latin typeface="Arial" charset="0"/>
                <a:ea typeface="ＭＳ Ｐゴシック" pitchFamily="-107" charset="-128"/>
                <a:cs typeface="ＭＳ Ｐゴシック" pitchFamily="-107" charset="-128"/>
              </a:rPr>
              <a:t>the concept of a product cipher, which is the execution of two or more simple ciphers</a:t>
            </a:r>
          </a:p>
          <a:p>
            <a:r>
              <a:rPr lang="en-US" sz="1200" kern="1200" baseline="0" dirty="0">
                <a:solidFill>
                  <a:schemeClr val="tx1"/>
                </a:solidFill>
                <a:latin typeface="Arial" charset="0"/>
                <a:ea typeface="ＭＳ Ｐゴシック" pitchFamily="-107" charset="-128"/>
                <a:cs typeface="ＭＳ Ｐゴシック" pitchFamily="-107" charset="-128"/>
              </a:rPr>
              <a:t>in sequence in such a way that the final result or product is cryptographically stronger</a:t>
            </a:r>
          </a:p>
          <a:p>
            <a:r>
              <a:rPr lang="en-US" sz="1200" kern="1200" baseline="0" dirty="0">
                <a:solidFill>
                  <a:schemeClr val="tx1"/>
                </a:solidFill>
                <a:latin typeface="Arial" charset="0"/>
                <a:ea typeface="ＭＳ Ｐゴシック" pitchFamily="-107" charset="-128"/>
                <a:cs typeface="ＭＳ Ｐゴシック" pitchFamily="-107" charset="-128"/>
              </a:rPr>
              <a:t> than any of the component ciphers. The essence of the approach is to develop a block</a:t>
            </a:r>
          </a:p>
          <a:p>
            <a:r>
              <a:rPr lang="en-US" sz="1200" kern="1200" baseline="0" dirty="0">
                <a:solidFill>
                  <a:schemeClr val="tx1"/>
                </a:solidFill>
                <a:latin typeface="Arial" charset="0"/>
                <a:ea typeface="ＭＳ Ｐゴシック" pitchFamily="-107" charset="-128"/>
                <a:cs typeface="ＭＳ Ｐゴシック" pitchFamily="-107" charset="-128"/>
              </a:rPr>
              <a:t>cipher with a key length of k  bits and a block length of n  bits, allowing a total of 2</a:t>
            </a:r>
            <a:r>
              <a:rPr lang="en-US" sz="1200" kern="1200" baseline="30000" dirty="0">
                <a:solidFill>
                  <a:schemeClr val="tx1"/>
                </a:solidFill>
                <a:latin typeface="Arial" charset="0"/>
                <a:ea typeface="ＭＳ Ｐゴシック" pitchFamily="-107" charset="-128"/>
                <a:cs typeface="ＭＳ Ｐゴシック" pitchFamily="-107" charset="-128"/>
              </a:rPr>
              <a:t>k</a:t>
            </a:r>
          </a:p>
          <a:p>
            <a:r>
              <a:rPr lang="en-US" sz="1200" kern="1200" baseline="0" dirty="0">
                <a:solidFill>
                  <a:schemeClr val="tx1"/>
                </a:solidFill>
                <a:latin typeface="Arial" charset="0"/>
                <a:ea typeface="ＭＳ Ｐゴシック" pitchFamily="-107" charset="-128"/>
                <a:cs typeface="ＭＳ Ｐゴシック" pitchFamily="-107" charset="-128"/>
              </a:rPr>
              <a:t> possible transformations, rather than the 2</a:t>
            </a:r>
            <a:r>
              <a:rPr lang="en-US" sz="1200" kern="1200" baseline="30000" dirty="0">
                <a:solidFill>
                  <a:schemeClr val="tx1"/>
                </a:solidFill>
                <a:latin typeface="Arial" charset="0"/>
                <a:ea typeface="ＭＳ Ｐゴシック" pitchFamily="-107" charset="-128"/>
                <a:cs typeface="ＭＳ Ｐゴシック" pitchFamily="-107" charset="-128"/>
              </a:rPr>
              <a:t>n</a:t>
            </a:r>
            <a:r>
              <a:rPr lang="en-US" sz="1200" kern="1200" baseline="0" dirty="0">
                <a:solidFill>
                  <a:schemeClr val="tx1"/>
                </a:solidFill>
                <a:latin typeface="Arial" charset="0"/>
                <a:ea typeface="ＭＳ Ｐゴシック" pitchFamily="-107" charset="-128"/>
                <a:cs typeface="ＭＳ Ｐゴシック" pitchFamily="-107" charset="-128"/>
              </a:rPr>
              <a:t> ! transformations available with the ideal</a:t>
            </a:r>
          </a:p>
          <a:p>
            <a:r>
              <a:rPr lang="en-US" sz="1200" kern="1200" baseline="0" dirty="0">
                <a:solidFill>
                  <a:schemeClr val="tx1"/>
                </a:solidFill>
                <a:latin typeface="Arial" charset="0"/>
                <a:ea typeface="ＭＳ Ｐゴシック" pitchFamily="-107" charset="-128"/>
                <a:cs typeface="ＭＳ Ｐゴシック" pitchFamily="-107" charset="-128"/>
              </a:rPr>
              <a:t>block cipher.</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In particular, Feistel proposed the use of a cipher that alternates substitutions</a:t>
            </a:r>
          </a:p>
          <a:p>
            <a:r>
              <a:rPr lang="en-US" sz="1200" kern="1200" baseline="0" dirty="0">
                <a:solidFill>
                  <a:schemeClr val="tx1"/>
                </a:solidFill>
                <a:latin typeface="Arial" charset="0"/>
                <a:ea typeface="ＭＳ Ｐゴシック" pitchFamily="-107" charset="-128"/>
                <a:cs typeface="ＭＳ Ｐゴシック" pitchFamily="-107" charset="-128"/>
              </a:rPr>
              <a:t>and permutations, where these terms are defined as follows: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Substitution:  Each plaintext element or group of elements is uniquely replaced</a:t>
            </a:r>
          </a:p>
          <a:p>
            <a:r>
              <a:rPr lang="en-US" sz="1200" kern="1200" baseline="0" dirty="0">
                <a:solidFill>
                  <a:schemeClr val="tx1"/>
                </a:solidFill>
                <a:latin typeface="Arial" charset="0"/>
                <a:ea typeface="ＭＳ Ｐゴシック" pitchFamily="-107" charset="-128"/>
                <a:cs typeface="ＭＳ Ｐゴシック" pitchFamily="-107" charset="-128"/>
              </a:rPr>
              <a:t>by a corresponding ciphertext element or group of elements.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Permutation:  A sequence of plaintext elements is replaced by a permutation</a:t>
            </a:r>
          </a:p>
          <a:p>
            <a:r>
              <a:rPr lang="en-US" sz="1200" kern="1200" baseline="0" dirty="0">
                <a:solidFill>
                  <a:schemeClr val="tx1"/>
                </a:solidFill>
                <a:latin typeface="Arial" charset="0"/>
                <a:ea typeface="ＭＳ Ｐゴシック" pitchFamily="-107" charset="-128"/>
                <a:cs typeface="ＭＳ Ｐゴシック" pitchFamily="-107" charset="-128"/>
              </a:rPr>
              <a:t>of that sequence. That is, no elements are added or deleted or replaced in the</a:t>
            </a:r>
          </a:p>
          <a:p>
            <a:r>
              <a:rPr lang="en-US" sz="1200" kern="1200" baseline="0" dirty="0">
                <a:solidFill>
                  <a:schemeClr val="tx1"/>
                </a:solidFill>
                <a:latin typeface="Arial" charset="0"/>
                <a:ea typeface="ＭＳ Ｐゴシック" pitchFamily="-107" charset="-128"/>
                <a:cs typeface="ＭＳ Ｐゴシック" pitchFamily="-107" charset="-128"/>
              </a:rPr>
              <a:t>sequence, rather the order in which the elements appear in the sequence is</a:t>
            </a:r>
          </a:p>
          <a:p>
            <a:r>
              <a:rPr lang="en-US" sz="1200" kern="1200" baseline="0" dirty="0">
                <a:solidFill>
                  <a:schemeClr val="tx1"/>
                </a:solidFill>
                <a:latin typeface="Arial" charset="0"/>
                <a:ea typeface="ＭＳ Ｐゴシック" pitchFamily="-107" charset="-128"/>
                <a:cs typeface="ＭＳ Ｐゴシック" pitchFamily="-107" charset="-128"/>
              </a:rPr>
              <a:t>changed.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In fact, Feistel’s is a practical application of a proposal by Claude Shannon</a:t>
            </a:r>
          </a:p>
          <a:p>
            <a:r>
              <a:rPr lang="en-US" sz="1200" kern="1200" baseline="0" dirty="0">
                <a:solidFill>
                  <a:schemeClr val="tx1"/>
                </a:solidFill>
                <a:latin typeface="Arial" charset="0"/>
                <a:ea typeface="ＭＳ Ｐゴシック" pitchFamily="-107" charset="-128"/>
                <a:cs typeface="ＭＳ Ｐゴシック" pitchFamily="-107" charset="-128"/>
              </a:rPr>
              <a:t>to develop a product cipher that alternates confusion  and diffusion  functions</a:t>
            </a:r>
          </a:p>
          <a:p>
            <a:r>
              <a:rPr lang="en-US" sz="1200" kern="1200" baseline="0" dirty="0">
                <a:solidFill>
                  <a:schemeClr val="tx1"/>
                </a:solidFill>
                <a:latin typeface="Arial" charset="0"/>
                <a:ea typeface="ＭＳ Ｐゴシック" pitchFamily="-107" charset="-128"/>
                <a:cs typeface="ＭＳ Ｐゴシック" pitchFamily="-107" charset="-128"/>
              </a:rPr>
              <a:t>[SHAN49].  We look next at these concepts of diffusion and confusion and then</a:t>
            </a:r>
          </a:p>
          <a:p>
            <a:r>
              <a:rPr lang="en-US" sz="1200" kern="1200" baseline="0" dirty="0">
                <a:solidFill>
                  <a:schemeClr val="tx1"/>
                </a:solidFill>
                <a:latin typeface="Arial" charset="0"/>
                <a:ea typeface="ＭＳ Ｐゴシック" pitchFamily="-107" charset="-128"/>
                <a:cs typeface="ＭＳ Ｐゴシック" pitchFamily="-107" charset="-128"/>
              </a:rPr>
              <a:t>present the Feistel cipher. But first, it is worth commenting on this remarkable fact:</a:t>
            </a:r>
          </a:p>
          <a:p>
            <a:r>
              <a:rPr lang="en-US" sz="1200" kern="1200" baseline="0" dirty="0">
                <a:solidFill>
                  <a:schemeClr val="tx1"/>
                </a:solidFill>
                <a:latin typeface="Arial" charset="0"/>
                <a:ea typeface="ＭＳ Ｐゴシック" pitchFamily="-107" charset="-128"/>
                <a:cs typeface="ＭＳ Ｐゴシック" pitchFamily="-107" charset="-128"/>
              </a:rPr>
              <a:t>The Feistel cipher structure, which dates back over a quarter century and which, in</a:t>
            </a:r>
          </a:p>
          <a:p>
            <a:r>
              <a:rPr lang="en-US" sz="1200" kern="1200" baseline="0" dirty="0">
                <a:solidFill>
                  <a:schemeClr val="tx1"/>
                </a:solidFill>
                <a:latin typeface="Arial" charset="0"/>
                <a:ea typeface="ＭＳ Ｐゴシック" pitchFamily="-107" charset="-128"/>
                <a:cs typeface="ＭＳ Ｐゴシック" pitchFamily="-107" charset="-128"/>
              </a:rPr>
              <a:t>turn, is based on Shannon’s proposal of 1945, is the structure used by many significant</a:t>
            </a:r>
          </a:p>
          <a:p>
            <a:r>
              <a:rPr lang="en-US" sz="1200" kern="1200" baseline="0" dirty="0">
                <a:solidFill>
                  <a:schemeClr val="tx1"/>
                </a:solidFill>
                <a:latin typeface="Arial" charset="0"/>
                <a:ea typeface="ＭＳ Ｐゴシック" pitchFamily="-107" charset="-128"/>
                <a:cs typeface="ＭＳ Ｐゴシック" pitchFamily="-107" charset="-128"/>
              </a:rPr>
              <a:t>symmetric block ciphers currently in use.</a:t>
            </a:r>
            <a:endParaRPr lang="en-AU" dirty="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31"/>
          <p:cNvSpPr>
            <a:spLocks noGrp="1" noChangeArrowheads="1"/>
          </p:cNvSpPr>
          <p:nvPr>
            <p:ph type="sldNum" sz="quarter" idx="5"/>
          </p:nvPr>
        </p:nvSpPr>
        <p:spPr>
          <a:noFill/>
        </p:spPr>
        <p:txBody>
          <a:bodyPr/>
          <a:lstStyle/>
          <a:p>
            <a:fld id="{75357048-952B-E74D-AF0E-0A90697A4229}" type="slidenum">
              <a:rPr lang="en-AU">
                <a:latin typeface="Arial" pitchFamily="-1" charset="0"/>
              </a:rPr>
              <a:pPr/>
              <a:t>65</a:t>
            </a:fld>
            <a:endParaRPr lang="en-AU" dirty="0">
              <a:latin typeface="Arial" pitchFamily="-1" charset="0"/>
            </a:endParaRPr>
          </a:p>
        </p:txBody>
      </p:sp>
      <p:sp>
        <p:nvSpPr>
          <p:cNvPr id="38915" name="Rectangle 1026"/>
          <p:cNvSpPr>
            <a:spLocks noGrp="1" noRot="1" noChangeAspect="1" noChangeArrowheads="1" noTextEdit="1"/>
          </p:cNvSpPr>
          <p:nvPr>
            <p:ph type="sldImg"/>
          </p:nvPr>
        </p:nvSpPr>
        <p:spPr>
          <a:ln/>
        </p:spPr>
      </p:sp>
      <p:sp>
        <p:nvSpPr>
          <p:cNvPr id="38916" name="Rectangle 1027"/>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The exact realization of a Feistel network depends on the choice of the following</a:t>
            </a:r>
          </a:p>
          <a:p>
            <a:r>
              <a:rPr lang="en-US" sz="1200" kern="1200" baseline="0" dirty="0">
                <a:solidFill>
                  <a:schemeClr val="tx1"/>
                </a:solidFill>
                <a:latin typeface="Arial" charset="0"/>
                <a:ea typeface="ＭＳ Ｐゴシック" pitchFamily="-107" charset="-128"/>
                <a:cs typeface="ＭＳ Ｐゴシック" pitchFamily="-107" charset="-128"/>
              </a:rPr>
              <a:t>parameters and design features: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Block size:  Larger block sizes mean greater security (all other things being</a:t>
            </a:r>
          </a:p>
          <a:p>
            <a:r>
              <a:rPr lang="en-US" sz="1200" kern="1200" baseline="0" dirty="0">
                <a:solidFill>
                  <a:schemeClr val="tx1"/>
                </a:solidFill>
                <a:latin typeface="Arial" charset="0"/>
                <a:ea typeface="ＭＳ Ｐゴシック" pitchFamily="-107" charset="-128"/>
                <a:cs typeface="ＭＳ Ｐゴシック" pitchFamily="-107" charset="-128"/>
              </a:rPr>
              <a:t>equal) but reduced encryption/decryption speed for a given algorithm. The</a:t>
            </a:r>
          </a:p>
          <a:p>
            <a:r>
              <a:rPr lang="en-US" sz="1200" kern="1200" baseline="0" dirty="0">
                <a:solidFill>
                  <a:schemeClr val="tx1"/>
                </a:solidFill>
                <a:latin typeface="Arial" charset="0"/>
                <a:ea typeface="ＭＳ Ｐゴシック" pitchFamily="-107" charset="-128"/>
                <a:cs typeface="ＭＳ Ｐゴシック" pitchFamily="-107" charset="-128"/>
              </a:rPr>
              <a:t>greater security is achieved by greater diffusion. Traditionally, a block size of</a:t>
            </a:r>
          </a:p>
          <a:p>
            <a:r>
              <a:rPr lang="en-US" sz="1200" kern="1200" baseline="0" dirty="0">
                <a:solidFill>
                  <a:schemeClr val="tx1"/>
                </a:solidFill>
                <a:latin typeface="Arial" charset="0"/>
                <a:ea typeface="ＭＳ Ｐゴシック" pitchFamily="-107" charset="-128"/>
                <a:cs typeface="ＭＳ Ｐゴシック" pitchFamily="-107" charset="-128"/>
              </a:rPr>
              <a:t>64 bits has been considered a reasonable tradeoff and was nearly universal in</a:t>
            </a:r>
          </a:p>
          <a:p>
            <a:r>
              <a:rPr lang="en-US" sz="1200" kern="1200" baseline="0" dirty="0">
                <a:solidFill>
                  <a:schemeClr val="tx1"/>
                </a:solidFill>
                <a:latin typeface="Arial" charset="0"/>
                <a:ea typeface="ＭＳ Ｐゴシック" pitchFamily="-107" charset="-128"/>
                <a:cs typeface="ＭＳ Ｐゴシック" pitchFamily="-107" charset="-128"/>
              </a:rPr>
              <a:t>block cipher design. However, the new AES uses a 128-bit block size.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Key size:  Larger key size means greater security but may decrease encryption/</a:t>
            </a:r>
          </a:p>
          <a:p>
            <a:r>
              <a:rPr lang="en-US" sz="1200" kern="1200" baseline="0" dirty="0">
                <a:solidFill>
                  <a:schemeClr val="tx1"/>
                </a:solidFill>
                <a:latin typeface="Arial" charset="0"/>
                <a:ea typeface="ＭＳ Ｐゴシック" pitchFamily="-107" charset="-128"/>
                <a:cs typeface="ＭＳ Ｐゴシック" pitchFamily="-107" charset="-128"/>
              </a:rPr>
              <a:t>decryption speed. The greater security is achieved by greater resistance to</a:t>
            </a:r>
          </a:p>
          <a:p>
            <a:r>
              <a:rPr lang="en-US" sz="1200" kern="1200" baseline="0" dirty="0">
                <a:solidFill>
                  <a:schemeClr val="tx1"/>
                </a:solidFill>
                <a:latin typeface="Arial" charset="0"/>
                <a:ea typeface="ＭＳ Ｐゴシック" pitchFamily="-107" charset="-128"/>
                <a:cs typeface="ＭＳ Ｐゴシック" pitchFamily="-107" charset="-128"/>
              </a:rPr>
              <a:t>brute-force attacks and greater confusion. Key sizes of 64 bits or less are now</a:t>
            </a:r>
          </a:p>
          <a:p>
            <a:r>
              <a:rPr lang="en-US" sz="1200" kern="1200" baseline="0" dirty="0">
                <a:solidFill>
                  <a:schemeClr val="tx1"/>
                </a:solidFill>
                <a:latin typeface="Arial" charset="0"/>
                <a:ea typeface="ＭＳ Ｐゴシック" pitchFamily="-107" charset="-128"/>
                <a:cs typeface="ＭＳ Ｐゴシック" pitchFamily="-107" charset="-128"/>
              </a:rPr>
              <a:t>widely considered to be inadequate, and 128 bits has become a common size.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Number of rounds:  The essence of the Feistel cipher is that a single round</a:t>
            </a:r>
          </a:p>
          <a:p>
            <a:r>
              <a:rPr lang="en-US" sz="1200" kern="1200" baseline="0" dirty="0">
                <a:solidFill>
                  <a:schemeClr val="tx1"/>
                </a:solidFill>
                <a:latin typeface="Arial" charset="0"/>
                <a:ea typeface="ＭＳ Ｐゴシック" pitchFamily="-107" charset="-128"/>
                <a:cs typeface="ＭＳ Ｐゴシック" pitchFamily="-107" charset="-128"/>
              </a:rPr>
              <a:t>offers inadequate security but that multiple rounds offer increasing security.</a:t>
            </a:r>
          </a:p>
          <a:p>
            <a:r>
              <a:rPr lang="en-US" sz="1200" kern="1200" baseline="0" dirty="0">
                <a:solidFill>
                  <a:schemeClr val="tx1"/>
                </a:solidFill>
                <a:latin typeface="Arial" charset="0"/>
                <a:ea typeface="ＭＳ Ｐゴシック" pitchFamily="-107" charset="-128"/>
                <a:cs typeface="ＭＳ Ｐゴシック" pitchFamily="-107" charset="-128"/>
              </a:rPr>
              <a:t>A typical size is 16 rounds.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Subkey generation algorithm:  Greater complexity in this algorithm should</a:t>
            </a:r>
          </a:p>
          <a:p>
            <a:r>
              <a:rPr lang="en-US" sz="1200" kern="1200" baseline="0" dirty="0">
                <a:solidFill>
                  <a:schemeClr val="tx1"/>
                </a:solidFill>
                <a:latin typeface="Arial" charset="0"/>
                <a:ea typeface="ＭＳ Ｐゴシック" pitchFamily="-107" charset="-128"/>
                <a:cs typeface="ＭＳ Ｐゴシック" pitchFamily="-107" charset="-128"/>
              </a:rPr>
              <a:t>lead to greater difficulty of cryptanalysis.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Round function F:  Again, greater complexity generally means greater resistance</a:t>
            </a:r>
          </a:p>
          <a:p>
            <a:r>
              <a:rPr lang="en-US" sz="1200" kern="1200" baseline="0" dirty="0">
                <a:solidFill>
                  <a:schemeClr val="tx1"/>
                </a:solidFill>
                <a:latin typeface="Arial" charset="0"/>
                <a:ea typeface="ＭＳ Ｐゴシック" pitchFamily="-107" charset="-128"/>
                <a:cs typeface="ＭＳ Ｐゴシック" pitchFamily="-107" charset="-128"/>
              </a:rPr>
              <a:t>to cryptanalysis.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There are two other considerations in the design of a Feistel cipher:</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Fast software encryption/decryption:  In many cases, encryption is embedded in</a:t>
            </a:r>
          </a:p>
          <a:p>
            <a:r>
              <a:rPr lang="en-US" sz="1200" kern="1200" baseline="0" dirty="0">
                <a:solidFill>
                  <a:schemeClr val="tx1"/>
                </a:solidFill>
                <a:latin typeface="Arial" charset="0"/>
                <a:ea typeface="ＭＳ Ｐゴシック" pitchFamily="-107" charset="-128"/>
                <a:cs typeface="ＭＳ Ｐゴシック" pitchFamily="-107" charset="-128"/>
              </a:rPr>
              <a:t>applications or utility functions in such a way as to preclude a hardware implementation.</a:t>
            </a:r>
          </a:p>
          <a:p>
            <a:r>
              <a:rPr lang="en-US" sz="1200" kern="1200" baseline="0" dirty="0">
                <a:solidFill>
                  <a:schemeClr val="tx1"/>
                </a:solidFill>
                <a:latin typeface="Arial" charset="0"/>
                <a:ea typeface="ＭＳ Ｐゴシック" pitchFamily="-107" charset="-128"/>
                <a:cs typeface="ＭＳ Ｐゴシック" pitchFamily="-107" charset="-128"/>
              </a:rPr>
              <a:t>Accordingly, the speed of execution of the algorithm becomes a</a:t>
            </a:r>
          </a:p>
          <a:p>
            <a:r>
              <a:rPr lang="en-US" sz="1200" kern="1200" baseline="0" dirty="0">
                <a:solidFill>
                  <a:schemeClr val="tx1"/>
                </a:solidFill>
                <a:latin typeface="Arial" charset="0"/>
                <a:ea typeface="ＭＳ Ｐゴシック" pitchFamily="-107" charset="-128"/>
                <a:cs typeface="ＭＳ Ｐゴシック" pitchFamily="-107" charset="-128"/>
              </a:rPr>
              <a:t>concern.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Ease of analysis:  Although we would like to make our algorithm as difficult as</a:t>
            </a:r>
          </a:p>
          <a:p>
            <a:r>
              <a:rPr lang="en-US" sz="1200" kern="1200" baseline="0" dirty="0">
                <a:solidFill>
                  <a:schemeClr val="tx1"/>
                </a:solidFill>
                <a:latin typeface="Arial" charset="0"/>
                <a:ea typeface="ＭＳ Ｐゴシック" pitchFamily="-107" charset="-128"/>
                <a:cs typeface="ＭＳ Ｐゴシック" pitchFamily="-107" charset="-128"/>
              </a:rPr>
              <a:t>possible to cryptanalyze, there is great benefit in making the algorithm easy to</a:t>
            </a:r>
          </a:p>
          <a:p>
            <a:r>
              <a:rPr lang="en-US" sz="1200" kern="1200" baseline="0" dirty="0">
                <a:solidFill>
                  <a:schemeClr val="tx1"/>
                </a:solidFill>
                <a:latin typeface="Arial" charset="0"/>
                <a:ea typeface="ＭＳ Ｐゴシック" pitchFamily="-107" charset="-128"/>
                <a:cs typeface="ＭＳ Ｐゴシック" pitchFamily="-107" charset="-128"/>
              </a:rPr>
              <a:t>analyze. That is, if the algorithm can be concisely and clearly explained, it is</a:t>
            </a:r>
          </a:p>
          <a:p>
            <a:r>
              <a:rPr lang="en-US" sz="1200" kern="1200" baseline="0" dirty="0">
                <a:solidFill>
                  <a:schemeClr val="tx1"/>
                </a:solidFill>
                <a:latin typeface="Arial" charset="0"/>
                <a:ea typeface="ＭＳ Ｐゴシック" pitchFamily="-107" charset="-128"/>
                <a:cs typeface="ＭＳ Ｐゴシック" pitchFamily="-107" charset="-128"/>
              </a:rPr>
              <a:t>easier to analyze that algorithm for cryptanalytic vulnerabilities and therefore</a:t>
            </a:r>
          </a:p>
          <a:p>
            <a:r>
              <a:rPr lang="en-US" sz="1200" kern="1200" baseline="0" dirty="0">
                <a:solidFill>
                  <a:schemeClr val="tx1"/>
                </a:solidFill>
                <a:latin typeface="Arial" charset="0"/>
                <a:ea typeface="ＭＳ Ｐゴシック" pitchFamily="-107" charset="-128"/>
                <a:cs typeface="ＭＳ Ｐゴシック" pitchFamily="-107" charset="-128"/>
              </a:rPr>
              <a:t>develop a higher level of assurance as to its strength. DES, for example, does</a:t>
            </a:r>
          </a:p>
          <a:p>
            <a:r>
              <a:rPr lang="en-US" sz="1200" kern="1200" baseline="0" dirty="0">
                <a:solidFill>
                  <a:schemeClr val="tx1"/>
                </a:solidFill>
                <a:latin typeface="Arial" charset="0"/>
                <a:ea typeface="ＭＳ Ｐゴシック" pitchFamily="-107" charset="-128"/>
                <a:cs typeface="ＭＳ Ｐゴシック" pitchFamily="-107" charset="-128"/>
              </a:rPr>
              <a:t>not have an easily analyzed functionality.</a:t>
            </a:r>
            <a:endParaRPr lang="en-US" dirty="0">
              <a:latin typeface="Arial" pitchFamily="-1" charset="0"/>
              <a:ea typeface="Arial" pitchFamily="-1" charset="0"/>
              <a:cs typeface="Arial" pitchFamily="-1"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8930B-F6B2-4710-912C-F6D276D185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0BCBA1B-55AB-4888-A0EA-6BAFA806A3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DCD0204-CEAC-4640-93BC-98E4EA0CC8D6}"/>
              </a:ext>
            </a:extLst>
          </p:cNvPr>
          <p:cNvSpPr>
            <a:spLocks noGrp="1"/>
          </p:cNvSpPr>
          <p:nvPr>
            <p:ph type="dt" sz="half" idx="10"/>
          </p:nvPr>
        </p:nvSpPr>
        <p:spPr/>
        <p:txBody>
          <a:bodyPr/>
          <a:lstStyle/>
          <a:p>
            <a:fld id="{7C120039-0E4D-47D9-824C-9234E14982DD}" type="datetime1">
              <a:rPr lang="en-IN" smtClean="0"/>
              <a:t>28-07-2021</a:t>
            </a:fld>
            <a:endParaRPr lang="en-IN"/>
          </a:p>
        </p:txBody>
      </p:sp>
      <p:sp>
        <p:nvSpPr>
          <p:cNvPr id="5" name="Footer Placeholder 4">
            <a:extLst>
              <a:ext uri="{FF2B5EF4-FFF2-40B4-BE49-F238E27FC236}">
                <a16:creationId xmlns:a16="http://schemas.microsoft.com/office/drawing/2014/main" id="{DB3311DD-1C40-40E9-B47A-E231B263DE4F}"/>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6" name="Slide Number Placeholder 5">
            <a:extLst>
              <a:ext uri="{FF2B5EF4-FFF2-40B4-BE49-F238E27FC236}">
                <a16:creationId xmlns:a16="http://schemas.microsoft.com/office/drawing/2014/main" id="{6D9120DA-4DC6-41C4-9D48-3F9D97924686}"/>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329488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1C38-E01B-46F4-9B00-79CBD6B582AE}"/>
              </a:ext>
            </a:extLst>
          </p:cNvPr>
          <p:cNvSpPr>
            <a:spLocks noGrp="1"/>
          </p:cNvSpPr>
          <p:nvPr>
            <p:ph type="title"/>
          </p:nvPr>
        </p:nvSpPr>
        <p:spPr/>
        <p:txBody>
          <a:bodyPr/>
          <a:lstStyle/>
          <a:p>
            <a:r>
              <a:rPr lang="en-US" dirty="0"/>
              <a:t>Click to edit Master title style</a:t>
            </a:r>
            <a:endParaRPr lang="en-IN" dirty="0"/>
          </a:p>
        </p:txBody>
      </p:sp>
      <p:sp>
        <p:nvSpPr>
          <p:cNvPr id="3" name="Vertical Text Placeholder 2">
            <a:extLst>
              <a:ext uri="{FF2B5EF4-FFF2-40B4-BE49-F238E27FC236}">
                <a16:creationId xmlns:a16="http://schemas.microsoft.com/office/drawing/2014/main" id="{55D25C72-C170-4C80-A7CE-5AEC0824B2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66037A-6358-4B67-ABA6-97BE6C71EC8E}"/>
              </a:ext>
            </a:extLst>
          </p:cNvPr>
          <p:cNvSpPr>
            <a:spLocks noGrp="1"/>
          </p:cNvSpPr>
          <p:nvPr>
            <p:ph type="dt" sz="half" idx="10"/>
          </p:nvPr>
        </p:nvSpPr>
        <p:spPr/>
        <p:txBody>
          <a:bodyPr/>
          <a:lstStyle/>
          <a:p>
            <a:fld id="{DBE0A3B8-4185-43FB-BD25-D23E2BB61C04}" type="datetime1">
              <a:rPr lang="en-IN" smtClean="0"/>
              <a:t>28-07-2021</a:t>
            </a:fld>
            <a:endParaRPr lang="en-IN"/>
          </a:p>
        </p:txBody>
      </p:sp>
      <p:sp>
        <p:nvSpPr>
          <p:cNvPr id="5" name="Footer Placeholder 4">
            <a:extLst>
              <a:ext uri="{FF2B5EF4-FFF2-40B4-BE49-F238E27FC236}">
                <a16:creationId xmlns:a16="http://schemas.microsoft.com/office/drawing/2014/main" id="{39188AE9-2487-40A0-BC98-75DC0443D7B6}"/>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6" name="Slide Number Placeholder 5">
            <a:extLst>
              <a:ext uri="{FF2B5EF4-FFF2-40B4-BE49-F238E27FC236}">
                <a16:creationId xmlns:a16="http://schemas.microsoft.com/office/drawing/2014/main" id="{F1E17F5A-D710-45EB-9BA9-D094D28A7178}"/>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3553318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9777D9-0D3A-465A-9BF7-1BA48E1A6D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D30F04-1AE8-41E1-BF24-88E93ABE1E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EB8322-1663-4B11-9096-E75398729362}"/>
              </a:ext>
            </a:extLst>
          </p:cNvPr>
          <p:cNvSpPr>
            <a:spLocks noGrp="1"/>
          </p:cNvSpPr>
          <p:nvPr>
            <p:ph type="dt" sz="half" idx="10"/>
          </p:nvPr>
        </p:nvSpPr>
        <p:spPr/>
        <p:txBody>
          <a:bodyPr/>
          <a:lstStyle/>
          <a:p>
            <a:fld id="{E9C1A3D2-A275-4401-BA5A-C00D6B660EE8}" type="datetime1">
              <a:rPr lang="en-IN" smtClean="0"/>
              <a:t>28-07-2021</a:t>
            </a:fld>
            <a:endParaRPr lang="en-IN"/>
          </a:p>
        </p:txBody>
      </p:sp>
      <p:sp>
        <p:nvSpPr>
          <p:cNvPr id="5" name="Footer Placeholder 4">
            <a:extLst>
              <a:ext uri="{FF2B5EF4-FFF2-40B4-BE49-F238E27FC236}">
                <a16:creationId xmlns:a16="http://schemas.microsoft.com/office/drawing/2014/main" id="{014D8BDE-9244-4852-B500-2AB8F0DCD59C}"/>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6" name="Slide Number Placeholder 5">
            <a:extLst>
              <a:ext uri="{FF2B5EF4-FFF2-40B4-BE49-F238E27FC236}">
                <a16:creationId xmlns:a16="http://schemas.microsoft.com/office/drawing/2014/main" id="{B3BA97D3-0B94-4AAA-9DE6-20E161EB06C2}"/>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227767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48DBC-BC11-4378-98F3-3D70877051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FFA553-0C62-439F-862B-1945727962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212165-AAA9-4C86-84A5-B0D929014464}"/>
              </a:ext>
            </a:extLst>
          </p:cNvPr>
          <p:cNvSpPr>
            <a:spLocks noGrp="1"/>
          </p:cNvSpPr>
          <p:nvPr>
            <p:ph type="dt" sz="half" idx="10"/>
          </p:nvPr>
        </p:nvSpPr>
        <p:spPr/>
        <p:txBody>
          <a:bodyPr/>
          <a:lstStyle/>
          <a:p>
            <a:fld id="{A4F05684-D59C-44B9-AA43-D90CBA229644}" type="datetime1">
              <a:rPr lang="en-IN" smtClean="0"/>
              <a:t>28-07-2021</a:t>
            </a:fld>
            <a:endParaRPr lang="en-IN"/>
          </a:p>
        </p:txBody>
      </p:sp>
      <p:sp>
        <p:nvSpPr>
          <p:cNvPr id="5" name="Footer Placeholder 4">
            <a:extLst>
              <a:ext uri="{FF2B5EF4-FFF2-40B4-BE49-F238E27FC236}">
                <a16:creationId xmlns:a16="http://schemas.microsoft.com/office/drawing/2014/main" id="{941CB5D3-5747-46A3-BABE-92E0F2426A45}"/>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6" name="Slide Number Placeholder 5">
            <a:extLst>
              <a:ext uri="{FF2B5EF4-FFF2-40B4-BE49-F238E27FC236}">
                <a16:creationId xmlns:a16="http://schemas.microsoft.com/office/drawing/2014/main" id="{7F7D12A2-DF32-4D73-A48D-D50A91349B37}"/>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4120355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4838B-743A-4A08-8AC3-E044CDFCD0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E76ABC4-9136-4E43-BC8D-6A4E892D37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16BB1E-B163-436B-8187-8864877D92CA}"/>
              </a:ext>
            </a:extLst>
          </p:cNvPr>
          <p:cNvSpPr>
            <a:spLocks noGrp="1"/>
          </p:cNvSpPr>
          <p:nvPr>
            <p:ph type="dt" sz="half" idx="10"/>
          </p:nvPr>
        </p:nvSpPr>
        <p:spPr/>
        <p:txBody>
          <a:bodyPr/>
          <a:lstStyle/>
          <a:p>
            <a:fld id="{FC050117-A86C-4D51-A988-4C0576B5FB27}" type="datetime1">
              <a:rPr lang="en-IN" smtClean="0"/>
              <a:t>28-07-2021</a:t>
            </a:fld>
            <a:endParaRPr lang="en-IN"/>
          </a:p>
        </p:txBody>
      </p:sp>
      <p:sp>
        <p:nvSpPr>
          <p:cNvPr id="5" name="Footer Placeholder 4">
            <a:extLst>
              <a:ext uri="{FF2B5EF4-FFF2-40B4-BE49-F238E27FC236}">
                <a16:creationId xmlns:a16="http://schemas.microsoft.com/office/drawing/2014/main" id="{3EEB2E47-B18A-420A-A68C-3917FC86F50D}"/>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6" name="Slide Number Placeholder 5">
            <a:extLst>
              <a:ext uri="{FF2B5EF4-FFF2-40B4-BE49-F238E27FC236}">
                <a16:creationId xmlns:a16="http://schemas.microsoft.com/office/drawing/2014/main" id="{9EB540B5-689E-4E73-BC5D-279675D7AA55}"/>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2876950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B69A-FC15-4D10-B856-1BB196B87E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9E8E83-868E-4E47-BE58-294331C65D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9E6ED80-1646-42A4-BF48-3E1B34D237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C7D1786-B3C3-4A46-B744-CB54D950AC87}"/>
              </a:ext>
            </a:extLst>
          </p:cNvPr>
          <p:cNvSpPr>
            <a:spLocks noGrp="1"/>
          </p:cNvSpPr>
          <p:nvPr>
            <p:ph type="dt" sz="half" idx="10"/>
          </p:nvPr>
        </p:nvSpPr>
        <p:spPr/>
        <p:txBody>
          <a:bodyPr/>
          <a:lstStyle/>
          <a:p>
            <a:fld id="{A4FD22A2-E6C5-45F6-88D8-5E207608B41B}" type="datetime1">
              <a:rPr lang="en-IN" smtClean="0"/>
              <a:t>28-07-2021</a:t>
            </a:fld>
            <a:endParaRPr lang="en-IN"/>
          </a:p>
        </p:txBody>
      </p:sp>
      <p:sp>
        <p:nvSpPr>
          <p:cNvPr id="6" name="Footer Placeholder 5">
            <a:extLst>
              <a:ext uri="{FF2B5EF4-FFF2-40B4-BE49-F238E27FC236}">
                <a16:creationId xmlns:a16="http://schemas.microsoft.com/office/drawing/2014/main" id="{03F7D358-400E-4C9A-A0EF-F1C431FAFAB4}"/>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7" name="Slide Number Placeholder 6">
            <a:extLst>
              <a:ext uri="{FF2B5EF4-FFF2-40B4-BE49-F238E27FC236}">
                <a16:creationId xmlns:a16="http://schemas.microsoft.com/office/drawing/2014/main" id="{D97B7A76-D904-48E5-B8FB-12B3CA200EEE}"/>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2300282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0C618-3FAF-4542-B5C4-63881ABC679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636A16-8724-4637-B7CA-0E06D5FCFF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1F429B-C130-402C-94BA-6DB5E5F097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6170A65-508F-4530-9772-FA122704C6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381CC0-5921-4CB4-950B-66B8D0C606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6D25CDF-414B-4752-A07F-DFDA29431177}"/>
              </a:ext>
            </a:extLst>
          </p:cNvPr>
          <p:cNvSpPr>
            <a:spLocks noGrp="1"/>
          </p:cNvSpPr>
          <p:nvPr>
            <p:ph type="dt" sz="half" idx="10"/>
          </p:nvPr>
        </p:nvSpPr>
        <p:spPr/>
        <p:txBody>
          <a:bodyPr/>
          <a:lstStyle/>
          <a:p>
            <a:fld id="{282D2D89-9CC3-4F64-85D7-DD29B0EDA417}" type="datetime1">
              <a:rPr lang="en-IN" smtClean="0"/>
              <a:t>28-07-2021</a:t>
            </a:fld>
            <a:endParaRPr lang="en-IN"/>
          </a:p>
        </p:txBody>
      </p:sp>
      <p:sp>
        <p:nvSpPr>
          <p:cNvPr id="8" name="Footer Placeholder 7">
            <a:extLst>
              <a:ext uri="{FF2B5EF4-FFF2-40B4-BE49-F238E27FC236}">
                <a16:creationId xmlns:a16="http://schemas.microsoft.com/office/drawing/2014/main" id="{488D9921-8FEB-421B-949A-748701D169C7}"/>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9" name="Slide Number Placeholder 8">
            <a:extLst>
              <a:ext uri="{FF2B5EF4-FFF2-40B4-BE49-F238E27FC236}">
                <a16:creationId xmlns:a16="http://schemas.microsoft.com/office/drawing/2014/main" id="{1EBC6D36-E8E3-4E11-AACD-6D07662A9F6F}"/>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401947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EA072-DCB1-49F8-8C10-C09BF88E382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D8B4FDC-BEA0-41AF-B590-D21013D22A3F}"/>
              </a:ext>
            </a:extLst>
          </p:cNvPr>
          <p:cNvSpPr>
            <a:spLocks noGrp="1"/>
          </p:cNvSpPr>
          <p:nvPr>
            <p:ph type="dt" sz="half" idx="10"/>
          </p:nvPr>
        </p:nvSpPr>
        <p:spPr/>
        <p:txBody>
          <a:bodyPr/>
          <a:lstStyle/>
          <a:p>
            <a:fld id="{4FB3A214-AA2B-47E1-BF79-498224FB761C}" type="datetime1">
              <a:rPr lang="en-IN" smtClean="0"/>
              <a:t>28-07-2021</a:t>
            </a:fld>
            <a:endParaRPr lang="en-IN"/>
          </a:p>
        </p:txBody>
      </p:sp>
      <p:sp>
        <p:nvSpPr>
          <p:cNvPr id="4" name="Footer Placeholder 3">
            <a:extLst>
              <a:ext uri="{FF2B5EF4-FFF2-40B4-BE49-F238E27FC236}">
                <a16:creationId xmlns:a16="http://schemas.microsoft.com/office/drawing/2014/main" id="{B985D7F1-FAC9-4379-B1F6-4529D5105D30}"/>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5" name="Slide Number Placeholder 4">
            <a:extLst>
              <a:ext uri="{FF2B5EF4-FFF2-40B4-BE49-F238E27FC236}">
                <a16:creationId xmlns:a16="http://schemas.microsoft.com/office/drawing/2014/main" id="{17A2FA80-21DD-46A6-BA3D-3AA7748DF101}"/>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3590155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D9DB21-3289-48FD-89BC-F10B93C3CF30}"/>
              </a:ext>
            </a:extLst>
          </p:cNvPr>
          <p:cNvSpPr>
            <a:spLocks noGrp="1"/>
          </p:cNvSpPr>
          <p:nvPr>
            <p:ph type="dt" sz="half" idx="10"/>
          </p:nvPr>
        </p:nvSpPr>
        <p:spPr/>
        <p:txBody>
          <a:bodyPr/>
          <a:lstStyle/>
          <a:p>
            <a:fld id="{04D6A82D-6E65-4CA0-A5C7-8F3904A5B2FE}" type="datetime1">
              <a:rPr lang="en-IN" smtClean="0"/>
              <a:t>28-07-2021</a:t>
            </a:fld>
            <a:endParaRPr lang="en-IN"/>
          </a:p>
        </p:txBody>
      </p:sp>
      <p:sp>
        <p:nvSpPr>
          <p:cNvPr id="3" name="Footer Placeholder 2">
            <a:extLst>
              <a:ext uri="{FF2B5EF4-FFF2-40B4-BE49-F238E27FC236}">
                <a16:creationId xmlns:a16="http://schemas.microsoft.com/office/drawing/2014/main" id="{9342A39D-334B-4CDD-98C3-49DFE9935917}"/>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4" name="Slide Number Placeholder 3">
            <a:extLst>
              <a:ext uri="{FF2B5EF4-FFF2-40B4-BE49-F238E27FC236}">
                <a16:creationId xmlns:a16="http://schemas.microsoft.com/office/drawing/2014/main" id="{BD36C21A-831C-4FEF-96AB-4DCDB243DD65}"/>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3662426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080B-F798-42E9-BF75-E12B4896B7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AFB721E-DCE2-497F-925E-DC30360618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FAB0222-38EB-49C4-8A37-B3CF4747D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9597D9-283C-4F97-A323-93AFDC82DD55}"/>
              </a:ext>
            </a:extLst>
          </p:cNvPr>
          <p:cNvSpPr>
            <a:spLocks noGrp="1"/>
          </p:cNvSpPr>
          <p:nvPr>
            <p:ph type="dt" sz="half" idx="10"/>
          </p:nvPr>
        </p:nvSpPr>
        <p:spPr/>
        <p:txBody>
          <a:bodyPr/>
          <a:lstStyle/>
          <a:p>
            <a:fld id="{B0CF8F47-A367-4AAB-9601-0D682D235941}" type="datetime1">
              <a:rPr lang="en-IN" smtClean="0"/>
              <a:t>28-07-2021</a:t>
            </a:fld>
            <a:endParaRPr lang="en-IN"/>
          </a:p>
        </p:txBody>
      </p:sp>
      <p:sp>
        <p:nvSpPr>
          <p:cNvPr id="6" name="Footer Placeholder 5">
            <a:extLst>
              <a:ext uri="{FF2B5EF4-FFF2-40B4-BE49-F238E27FC236}">
                <a16:creationId xmlns:a16="http://schemas.microsoft.com/office/drawing/2014/main" id="{49BCFF8F-ABAD-4A1A-B7DA-5EC2C5212EFB}"/>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7" name="Slide Number Placeholder 6">
            <a:extLst>
              <a:ext uri="{FF2B5EF4-FFF2-40B4-BE49-F238E27FC236}">
                <a16:creationId xmlns:a16="http://schemas.microsoft.com/office/drawing/2014/main" id="{B3A995E0-0463-4DE4-BEA2-8FFBEB4BEA0D}"/>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637385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83BF-470B-4F91-8BE8-1A8CCA187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D7D1479-8EA5-459C-985D-D7704475C6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B41C362-DD79-426F-A246-9E9ED2900C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291855-09E6-44C8-A445-3D770DE9245A}"/>
              </a:ext>
            </a:extLst>
          </p:cNvPr>
          <p:cNvSpPr>
            <a:spLocks noGrp="1"/>
          </p:cNvSpPr>
          <p:nvPr>
            <p:ph type="dt" sz="half" idx="10"/>
          </p:nvPr>
        </p:nvSpPr>
        <p:spPr/>
        <p:txBody>
          <a:bodyPr/>
          <a:lstStyle/>
          <a:p>
            <a:fld id="{AFF346E1-6DF5-4A9D-B892-AE6FBB1FD873}" type="datetime1">
              <a:rPr lang="en-IN" smtClean="0"/>
              <a:t>28-07-2021</a:t>
            </a:fld>
            <a:endParaRPr lang="en-IN"/>
          </a:p>
        </p:txBody>
      </p:sp>
      <p:sp>
        <p:nvSpPr>
          <p:cNvPr id="6" name="Footer Placeholder 5">
            <a:extLst>
              <a:ext uri="{FF2B5EF4-FFF2-40B4-BE49-F238E27FC236}">
                <a16:creationId xmlns:a16="http://schemas.microsoft.com/office/drawing/2014/main" id="{7132D0C3-A75C-406C-8F58-00A15F631BAD}"/>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7" name="Slide Number Placeholder 6">
            <a:extLst>
              <a:ext uri="{FF2B5EF4-FFF2-40B4-BE49-F238E27FC236}">
                <a16:creationId xmlns:a16="http://schemas.microsoft.com/office/drawing/2014/main" id="{2F7C4917-7974-43CF-80DC-882417A9B2D0}"/>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1391246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0DE3EC-DD57-471D-87F8-788E3A0B62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840A49-423D-4626-B22A-D09065F26F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29353D1D-BDE3-46D5-9566-6B86FE81EA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B1A622-92DE-4A55-BAF5-DB0B9C708A5B}" type="datetime1">
              <a:rPr lang="en-IN" smtClean="0"/>
              <a:t>28-07-2021</a:t>
            </a:fld>
            <a:endParaRPr lang="en-IN"/>
          </a:p>
        </p:txBody>
      </p:sp>
      <p:sp>
        <p:nvSpPr>
          <p:cNvPr id="5" name="Footer Placeholder 4">
            <a:extLst>
              <a:ext uri="{FF2B5EF4-FFF2-40B4-BE49-F238E27FC236}">
                <a16:creationId xmlns:a16="http://schemas.microsoft.com/office/drawing/2014/main" id="{34A07D07-0343-43EF-9D64-9705941132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Department of Computer science and Engineering         CSB4201 - DESIGN AND ANALYSIS AND ALGORITHMS                   </a:t>
            </a:r>
          </a:p>
        </p:txBody>
      </p:sp>
      <p:sp>
        <p:nvSpPr>
          <p:cNvPr id="6" name="Slide Number Placeholder 5">
            <a:extLst>
              <a:ext uri="{FF2B5EF4-FFF2-40B4-BE49-F238E27FC236}">
                <a16:creationId xmlns:a16="http://schemas.microsoft.com/office/drawing/2014/main" id="{742751E9-B8F7-43D3-BC70-5A2B9E9752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A4E876-1E2A-41C4-BFA0-7D60E841BEBF}" type="slidenum">
              <a:rPr lang="en-IN" smtClean="0"/>
              <a:t>‹#›</a:t>
            </a:fld>
            <a:endParaRPr lang="en-IN"/>
          </a:p>
        </p:txBody>
      </p:sp>
    </p:spTree>
    <p:extLst>
      <p:ext uri="{BB962C8B-B14F-4D97-AF65-F5344CB8AC3E}">
        <p14:creationId xmlns:p14="http://schemas.microsoft.com/office/powerpoint/2010/main" val="2712443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d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4.pdf"/><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df"/><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df"/><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pdf"/><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1.xml.rels><?xml version="1.0" encoding="UTF-8" standalone="yes"?>
<Relationships xmlns="http://schemas.openxmlformats.org/package/2006/relationships"><Relationship Id="rId3" Type="http://schemas.openxmlformats.org/officeDocument/2006/relationships/image" Target="../media/image13.pd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7.pdf"/><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3">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9" name="Group 75">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77" name="Straight Connector 76">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30" name="Rectangle 77">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0" name="Rectangle 79">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68B822C-8E13-46B2-9A39-B56617C49EE1}"/>
              </a:ext>
            </a:extLst>
          </p:cNvPr>
          <p:cNvSpPr/>
          <p:nvPr/>
        </p:nvSpPr>
        <p:spPr>
          <a:xfrm>
            <a:off x="1057080" y="4179967"/>
            <a:ext cx="10071536" cy="929750"/>
          </a:xfrm>
          <a:prstGeom prst="rect">
            <a:avLst/>
          </a:prstGeom>
        </p:spPr>
        <p:txBody>
          <a:bodyPr vert="horz" lIns="91440" tIns="45720" rIns="91440" bIns="45720" rtlCol="0" anchor="b">
            <a:normAutofit fontScale="77500" lnSpcReduction="20000"/>
          </a:bodyPr>
          <a:lstStyle/>
          <a:p>
            <a:pPr algn="ctr">
              <a:lnSpc>
                <a:spcPct val="90000"/>
              </a:lnSpc>
              <a:spcBef>
                <a:spcPct val="0"/>
              </a:spcBef>
              <a:spcAft>
                <a:spcPts val="600"/>
              </a:spcAft>
            </a:pPr>
            <a:r>
              <a:rPr lang="en-US" sz="4400" b="1" dirty="0">
                <a:latin typeface="+mj-lt"/>
                <a:ea typeface="+mj-ea"/>
                <a:cs typeface="+mj-cs"/>
              </a:rPr>
              <a:t>CSB4403 – Applied Cryptography and Network Security</a:t>
            </a:r>
          </a:p>
          <a:p>
            <a:pPr algn="ctr">
              <a:lnSpc>
                <a:spcPct val="90000"/>
              </a:lnSpc>
              <a:spcBef>
                <a:spcPct val="0"/>
              </a:spcBef>
              <a:spcAft>
                <a:spcPts val="600"/>
              </a:spcAft>
            </a:pPr>
            <a:r>
              <a:rPr lang="en-US" sz="3600" b="1" dirty="0">
                <a:latin typeface="+mj-lt"/>
                <a:ea typeface="+mj-ea"/>
                <a:cs typeface="+mj-cs"/>
              </a:rPr>
              <a:t>B.Tech – VII Semester</a:t>
            </a:r>
          </a:p>
        </p:txBody>
      </p:sp>
      <p:pic>
        <p:nvPicPr>
          <p:cNvPr id="5" name="Picture 4" descr="A drawing of a face&#10;&#10;Description automatically generated">
            <a:extLst>
              <a:ext uri="{FF2B5EF4-FFF2-40B4-BE49-F238E27FC236}">
                <a16:creationId xmlns:a16="http://schemas.microsoft.com/office/drawing/2014/main" id="{F66FE3D0-78E3-4BB5-8CF5-4D1761BC2A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7717" y="1549792"/>
            <a:ext cx="5069590" cy="1242049"/>
          </a:xfrm>
          <a:prstGeom prst="rect">
            <a:avLst/>
          </a:prstGeom>
        </p:spPr>
      </p:pic>
      <p:pic>
        <p:nvPicPr>
          <p:cNvPr id="1026" name="Picture 2" descr="A group of people walking down the street&#10;&#10;Description automatically generated">
            <a:extLst>
              <a:ext uri="{FF2B5EF4-FFF2-40B4-BE49-F238E27FC236}">
                <a16:creationId xmlns:a16="http://schemas.microsoft.com/office/drawing/2014/main" id="{A97A7F0A-04BB-42FC-A57C-919A2FBAD7D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31483" y="671201"/>
            <a:ext cx="4459824" cy="2999232"/>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6919AD16-203D-4566-B9F0-BD78C757DBC5}"/>
              </a:ext>
            </a:extLst>
          </p:cNvPr>
          <p:cNvSpPr/>
          <p:nvPr/>
        </p:nvSpPr>
        <p:spPr>
          <a:xfrm>
            <a:off x="1057080" y="5825864"/>
            <a:ext cx="10071536" cy="929750"/>
          </a:xfrm>
          <a:prstGeom prst="rect">
            <a:avLst/>
          </a:prstGeom>
        </p:spPr>
        <p:txBody>
          <a:bodyPr vert="horz" lIns="91440" tIns="45720" rIns="91440" bIns="45720" rtlCol="0" anchor="b">
            <a:normAutofit fontScale="32500" lnSpcReduction="20000"/>
          </a:bodyPr>
          <a:lstStyle/>
          <a:p>
            <a:pPr algn="ctr">
              <a:lnSpc>
                <a:spcPct val="90000"/>
              </a:lnSpc>
              <a:spcBef>
                <a:spcPct val="0"/>
              </a:spcBef>
              <a:spcAft>
                <a:spcPts val="600"/>
              </a:spcAft>
            </a:pPr>
            <a:r>
              <a:rPr lang="en-US" sz="4400" b="1" dirty="0">
                <a:latin typeface="+mj-lt"/>
                <a:ea typeface="+mj-ea"/>
                <a:cs typeface="+mj-cs"/>
              </a:rPr>
              <a:t>Dr. </a:t>
            </a:r>
            <a:r>
              <a:rPr lang="en-US" sz="4400" b="1" dirty="0" err="1">
                <a:latin typeface="+mj-lt"/>
                <a:ea typeface="+mj-ea"/>
                <a:cs typeface="+mj-cs"/>
              </a:rPr>
              <a:t>S.Sathya</a:t>
            </a:r>
            <a:r>
              <a:rPr lang="en-US" sz="4400" b="1" dirty="0">
                <a:latin typeface="+mj-lt"/>
                <a:ea typeface="+mj-ea"/>
                <a:cs typeface="+mj-cs"/>
              </a:rPr>
              <a:t> Priya</a:t>
            </a:r>
          </a:p>
          <a:p>
            <a:pPr algn="ctr">
              <a:lnSpc>
                <a:spcPct val="90000"/>
              </a:lnSpc>
              <a:spcBef>
                <a:spcPct val="0"/>
              </a:spcBef>
              <a:spcAft>
                <a:spcPts val="600"/>
              </a:spcAft>
            </a:pPr>
            <a:r>
              <a:rPr lang="en-US" sz="4400" b="1" dirty="0">
                <a:latin typeface="+mj-lt"/>
                <a:ea typeface="+mj-ea"/>
                <a:cs typeface="+mj-cs"/>
              </a:rPr>
              <a:t>Associate professor</a:t>
            </a:r>
          </a:p>
          <a:p>
            <a:pPr algn="ctr">
              <a:lnSpc>
                <a:spcPct val="90000"/>
              </a:lnSpc>
              <a:spcBef>
                <a:spcPct val="0"/>
              </a:spcBef>
              <a:spcAft>
                <a:spcPts val="600"/>
              </a:spcAft>
            </a:pPr>
            <a:r>
              <a:rPr lang="en-US" sz="4400" b="1" dirty="0">
                <a:latin typeface="+mj-lt"/>
                <a:ea typeface="+mj-ea"/>
                <a:cs typeface="+mj-cs"/>
              </a:rPr>
              <a:t>School of Computing Sciences, </a:t>
            </a:r>
          </a:p>
          <a:p>
            <a:pPr algn="ctr">
              <a:lnSpc>
                <a:spcPct val="90000"/>
              </a:lnSpc>
              <a:spcBef>
                <a:spcPct val="0"/>
              </a:spcBef>
              <a:spcAft>
                <a:spcPts val="600"/>
              </a:spcAft>
            </a:pPr>
            <a:r>
              <a:rPr lang="en-US" sz="4400" b="1" dirty="0">
                <a:latin typeface="+mj-lt"/>
                <a:ea typeface="+mj-ea"/>
                <a:cs typeface="+mj-cs"/>
              </a:rPr>
              <a:t>Department of Computer Science and Engineering</a:t>
            </a:r>
          </a:p>
        </p:txBody>
      </p:sp>
    </p:spTree>
    <p:extLst>
      <p:ext uri="{BB962C8B-B14F-4D97-AF65-F5344CB8AC3E}">
        <p14:creationId xmlns:p14="http://schemas.microsoft.com/office/powerpoint/2010/main" val="3433882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E581-4059-41B5-8BD0-D3E61A02E413}"/>
              </a:ext>
            </a:extLst>
          </p:cNvPr>
          <p:cNvSpPr>
            <a:spLocks noGrp="1"/>
          </p:cNvSpPr>
          <p:nvPr>
            <p:ph type="title"/>
          </p:nvPr>
        </p:nvSpPr>
        <p:spPr>
          <a:xfrm>
            <a:off x="838200" y="365125"/>
            <a:ext cx="10515600" cy="815605"/>
          </a:xfrm>
        </p:spPr>
        <p:txBody>
          <a:bodyPr>
            <a:normAutofit/>
          </a:bodyPr>
          <a:lstStyle/>
          <a:p>
            <a:r>
              <a:rPr lang="en-IN" sz="3200" b="1" dirty="0">
                <a:latin typeface="+mn-lt"/>
              </a:rPr>
              <a:t>OSI Security Architecture</a:t>
            </a:r>
          </a:p>
        </p:txBody>
      </p:sp>
      <p:sp>
        <p:nvSpPr>
          <p:cNvPr id="4" name="Footer Placeholder 3">
            <a:extLst>
              <a:ext uri="{FF2B5EF4-FFF2-40B4-BE49-F238E27FC236}">
                <a16:creationId xmlns:a16="http://schemas.microsoft.com/office/drawing/2014/main" id="{9DBD9F35-B4E7-4343-9C94-B20E9C323A26}"/>
              </a:ext>
            </a:extLst>
          </p:cNvPr>
          <p:cNvSpPr>
            <a:spLocks noGrp="1"/>
          </p:cNvSpPr>
          <p:nvPr>
            <p:ph type="ftr" sz="quarter" idx="11"/>
          </p:nvPr>
        </p:nvSpPr>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61863ED1-488D-4B6F-86C9-F51FA8700433}"/>
              </a:ext>
            </a:extLst>
          </p:cNvPr>
          <p:cNvSpPr>
            <a:spLocks noGrp="1"/>
          </p:cNvSpPr>
          <p:nvPr>
            <p:ph type="sldNum" sz="quarter" idx="12"/>
          </p:nvPr>
        </p:nvSpPr>
        <p:spPr/>
        <p:txBody>
          <a:bodyPr/>
          <a:lstStyle/>
          <a:p>
            <a:fld id="{8BA4E876-1E2A-41C4-BFA0-7D60E841BEBF}" type="slidenum">
              <a:rPr lang="en-IN" smtClean="0"/>
              <a:t>10</a:t>
            </a:fld>
            <a:endParaRPr lang="en-IN"/>
          </a:p>
        </p:txBody>
      </p:sp>
      <p:sp>
        <p:nvSpPr>
          <p:cNvPr id="6" name="Content Placeholder 5">
            <a:extLst>
              <a:ext uri="{FF2B5EF4-FFF2-40B4-BE49-F238E27FC236}">
                <a16:creationId xmlns:a16="http://schemas.microsoft.com/office/drawing/2014/main" id="{A2F3F9C7-1C10-44E0-86B4-6E1952D3193B}"/>
              </a:ext>
            </a:extLst>
          </p:cNvPr>
          <p:cNvSpPr>
            <a:spLocks noGrp="1"/>
          </p:cNvSpPr>
          <p:nvPr>
            <p:ph idx="1"/>
          </p:nvPr>
        </p:nvSpPr>
        <p:spPr>
          <a:xfrm>
            <a:off x="838200" y="1180730"/>
            <a:ext cx="10515600" cy="4996233"/>
          </a:xfrm>
        </p:spPr>
        <p:txBody>
          <a:bodyPr/>
          <a:lstStyle/>
          <a:p>
            <a:pPr eaLnBrk="1" hangingPunct="1">
              <a:defRPr/>
            </a:pPr>
            <a:r>
              <a:rPr lang="en-US" dirty="0"/>
              <a:t>Security attack</a:t>
            </a:r>
          </a:p>
          <a:p>
            <a:pPr lvl="1" eaLnBrk="1" hangingPunct="1">
              <a:defRPr/>
            </a:pPr>
            <a:r>
              <a:rPr lang="en-US" dirty="0"/>
              <a:t>Any action that compromises the security of information owned by an organization</a:t>
            </a:r>
          </a:p>
          <a:p>
            <a:pPr eaLnBrk="1" hangingPunct="1">
              <a:defRPr/>
            </a:pPr>
            <a:r>
              <a:rPr lang="en-US" dirty="0"/>
              <a:t>Security mechanism</a:t>
            </a:r>
          </a:p>
          <a:p>
            <a:pPr lvl="1" eaLnBrk="1" hangingPunct="1">
              <a:defRPr/>
            </a:pPr>
            <a:r>
              <a:rPr lang="en-US" dirty="0"/>
              <a:t>A process (or a device incorporating such a process) that is designed to detect, prevent, or recover from a security attack</a:t>
            </a:r>
          </a:p>
          <a:p>
            <a:pPr eaLnBrk="1" hangingPunct="1">
              <a:defRPr/>
            </a:pPr>
            <a:r>
              <a:rPr lang="en-US" dirty="0"/>
              <a:t>Security service</a:t>
            </a:r>
          </a:p>
          <a:p>
            <a:pPr lvl="1" eaLnBrk="1" hangingPunct="1">
              <a:defRPr/>
            </a:pPr>
            <a:r>
              <a:rPr lang="en-US" dirty="0"/>
              <a:t>A processing or communication service that enhances the security of the data processing systems and the information transfers of an organization</a:t>
            </a:r>
          </a:p>
          <a:p>
            <a:pPr lvl="1" eaLnBrk="1" hangingPunct="1">
              <a:defRPr/>
            </a:pPr>
            <a:r>
              <a:rPr lang="en-US" dirty="0"/>
              <a:t>Intended to counter security attacks, and they make use of one or more security mechanisms to provide the service</a:t>
            </a:r>
          </a:p>
          <a:p>
            <a:endParaRPr lang="en-IN" dirty="0"/>
          </a:p>
        </p:txBody>
      </p:sp>
    </p:spTree>
    <p:extLst>
      <p:ext uri="{BB962C8B-B14F-4D97-AF65-F5344CB8AC3E}">
        <p14:creationId xmlns:p14="http://schemas.microsoft.com/office/powerpoint/2010/main" val="580758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E581-4059-41B5-8BD0-D3E61A02E413}"/>
              </a:ext>
            </a:extLst>
          </p:cNvPr>
          <p:cNvSpPr>
            <a:spLocks noGrp="1"/>
          </p:cNvSpPr>
          <p:nvPr>
            <p:ph type="title"/>
          </p:nvPr>
        </p:nvSpPr>
        <p:spPr>
          <a:xfrm>
            <a:off x="838200" y="365125"/>
            <a:ext cx="10515600" cy="815605"/>
          </a:xfrm>
        </p:spPr>
        <p:txBody>
          <a:bodyPr>
            <a:normAutofit/>
          </a:bodyPr>
          <a:lstStyle/>
          <a:p>
            <a:r>
              <a:rPr lang="en-IN" sz="3200" b="1" dirty="0">
                <a:latin typeface="+mn-lt"/>
              </a:rPr>
              <a:t>Threats &amp; Attacks</a:t>
            </a:r>
          </a:p>
        </p:txBody>
      </p:sp>
      <p:sp>
        <p:nvSpPr>
          <p:cNvPr id="4" name="Footer Placeholder 3">
            <a:extLst>
              <a:ext uri="{FF2B5EF4-FFF2-40B4-BE49-F238E27FC236}">
                <a16:creationId xmlns:a16="http://schemas.microsoft.com/office/drawing/2014/main" id="{9DBD9F35-B4E7-4343-9C94-B20E9C323A26}"/>
              </a:ext>
            </a:extLst>
          </p:cNvPr>
          <p:cNvSpPr>
            <a:spLocks noGrp="1"/>
          </p:cNvSpPr>
          <p:nvPr>
            <p:ph type="ftr" sz="quarter" idx="11"/>
          </p:nvPr>
        </p:nvSpPr>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61863ED1-488D-4B6F-86C9-F51FA8700433}"/>
              </a:ext>
            </a:extLst>
          </p:cNvPr>
          <p:cNvSpPr>
            <a:spLocks noGrp="1"/>
          </p:cNvSpPr>
          <p:nvPr>
            <p:ph type="sldNum" sz="quarter" idx="12"/>
          </p:nvPr>
        </p:nvSpPr>
        <p:spPr/>
        <p:txBody>
          <a:bodyPr/>
          <a:lstStyle/>
          <a:p>
            <a:fld id="{8BA4E876-1E2A-41C4-BFA0-7D60E841BEBF}" type="slidenum">
              <a:rPr lang="en-IN" smtClean="0"/>
              <a:t>11</a:t>
            </a:fld>
            <a:endParaRPr lang="en-IN"/>
          </a:p>
        </p:txBody>
      </p:sp>
      <p:pic>
        <p:nvPicPr>
          <p:cNvPr id="7" name="Content Placeholder 6">
            <a:extLst>
              <a:ext uri="{FF2B5EF4-FFF2-40B4-BE49-F238E27FC236}">
                <a16:creationId xmlns:a16="http://schemas.microsoft.com/office/drawing/2014/main" id="{AA1BE289-9431-48A6-AFF8-3D27ED29C368}"/>
              </a:ext>
            </a:extLst>
          </p:cNvPr>
          <p:cNvPicPr>
            <a:picLocks noGrp="1" noChangeAspect="1"/>
          </p:cNvPicPr>
          <p:nvPr>
            <p:ph idx="1"/>
          </p:nvPr>
        </p:nvPicPr>
        <p:blipFill>
          <a:blip r:embed="rId2">
            <a:alphaModFix/>
            <a:duotone>
              <a:prstClr val="black"/>
              <a:schemeClr val="accent1">
                <a:tint val="45000"/>
                <a:satMod val="400000"/>
              </a:schemeClr>
            </a:duotone>
            <a:lum contrast="50000"/>
          </a:blip>
          <a:srcRect/>
          <a:stretch>
            <a:fillRect/>
          </a:stretch>
        </p:blipFill>
        <p:spPr>
          <a:xfrm>
            <a:off x="1016911" y="1288403"/>
            <a:ext cx="10000277" cy="4490959"/>
          </a:xfrm>
          <a:prstGeom prst="rect">
            <a:avLst/>
          </a:prstGeom>
          <a:solidFill>
            <a:schemeClr val="accent3"/>
          </a:solidFill>
        </p:spPr>
      </p:pic>
    </p:spTree>
    <p:extLst>
      <p:ext uri="{BB962C8B-B14F-4D97-AF65-F5344CB8AC3E}">
        <p14:creationId xmlns:p14="http://schemas.microsoft.com/office/powerpoint/2010/main" val="476357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E581-4059-41B5-8BD0-D3E61A02E413}"/>
              </a:ext>
            </a:extLst>
          </p:cNvPr>
          <p:cNvSpPr>
            <a:spLocks noGrp="1"/>
          </p:cNvSpPr>
          <p:nvPr>
            <p:ph type="title"/>
          </p:nvPr>
        </p:nvSpPr>
        <p:spPr>
          <a:xfrm>
            <a:off x="838200" y="365125"/>
            <a:ext cx="10515600" cy="815605"/>
          </a:xfrm>
        </p:spPr>
        <p:txBody>
          <a:bodyPr>
            <a:normAutofit/>
          </a:bodyPr>
          <a:lstStyle/>
          <a:p>
            <a:r>
              <a:rPr lang="en-IN" sz="3200" b="1" dirty="0">
                <a:latin typeface="+mn-lt"/>
              </a:rPr>
              <a:t>Security Attacks</a:t>
            </a:r>
          </a:p>
        </p:txBody>
      </p:sp>
      <p:sp>
        <p:nvSpPr>
          <p:cNvPr id="4" name="Footer Placeholder 3">
            <a:extLst>
              <a:ext uri="{FF2B5EF4-FFF2-40B4-BE49-F238E27FC236}">
                <a16:creationId xmlns:a16="http://schemas.microsoft.com/office/drawing/2014/main" id="{9DBD9F35-B4E7-4343-9C94-B20E9C323A26}"/>
              </a:ext>
            </a:extLst>
          </p:cNvPr>
          <p:cNvSpPr>
            <a:spLocks noGrp="1"/>
          </p:cNvSpPr>
          <p:nvPr>
            <p:ph type="ftr" sz="quarter" idx="11"/>
          </p:nvPr>
        </p:nvSpPr>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61863ED1-488D-4B6F-86C9-F51FA8700433}"/>
              </a:ext>
            </a:extLst>
          </p:cNvPr>
          <p:cNvSpPr>
            <a:spLocks noGrp="1"/>
          </p:cNvSpPr>
          <p:nvPr>
            <p:ph type="sldNum" sz="quarter" idx="12"/>
          </p:nvPr>
        </p:nvSpPr>
        <p:spPr/>
        <p:txBody>
          <a:bodyPr/>
          <a:lstStyle/>
          <a:p>
            <a:fld id="{8BA4E876-1E2A-41C4-BFA0-7D60E841BEBF}" type="slidenum">
              <a:rPr lang="en-IN" smtClean="0"/>
              <a:t>12</a:t>
            </a:fld>
            <a:endParaRPr lang="en-IN"/>
          </a:p>
        </p:txBody>
      </p:sp>
      <p:sp>
        <p:nvSpPr>
          <p:cNvPr id="6" name="Content Placeholder 5">
            <a:extLst>
              <a:ext uri="{FF2B5EF4-FFF2-40B4-BE49-F238E27FC236}">
                <a16:creationId xmlns:a16="http://schemas.microsoft.com/office/drawing/2014/main" id="{6797568F-CD12-4854-983B-329BBF827A2E}"/>
              </a:ext>
            </a:extLst>
          </p:cNvPr>
          <p:cNvSpPr>
            <a:spLocks noGrp="1"/>
          </p:cNvSpPr>
          <p:nvPr>
            <p:ph idx="1"/>
          </p:nvPr>
        </p:nvSpPr>
        <p:spPr>
          <a:xfrm>
            <a:off x="701336" y="1811045"/>
            <a:ext cx="10652464" cy="4365918"/>
          </a:xfrm>
        </p:spPr>
        <p:txBody>
          <a:bodyPr/>
          <a:lstStyle/>
          <a:p>
            <a:r>
              <a:rPr lang="en-IN" dirty="0"/>
              <a:t>Active Attacks</a:t>
            </a:r>
          </a:p>
          <a:p>
            <a:r>
              <a:rPr lang="en-IN" dirty="0"/>
              <a:t>Passive Attacks</a:t>
            </a:r>
          </a:p>
        </p:txBody>
      </p:sp>
    </p:spTree>
    <p:extLst>
      <p:ext uri="{BB962C8B-B14F-4D97-AF65-F5344CB8AC3E}">
        <p14:creationId xmlns:p14="http://schemas.microsoft.com/office/powerpoint/2010/main" val="1270207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E581-4059-41B5-8BD0-D3E61A02E413}"/>
              </a:ext>
            </a:extLst>
          </p:cNvPr>
          <p:cNvSpPr>
            <a:spLocks noGrp="1"/>
          </p:cNvSpPr>
          <p:nvPr>
            <p:ph type="title"/>
          </p:nvPr>
        </p:nvSpPr>
        <p:spPr>
          <a:xfrm>
            <a:off x="838200" y="365125"/>
            <a:ext cx="10515600" cy="815605"/>
          </a:xfrm>
        </p:spPr>
        <p:txBody>
          <a:bodyPr>
            <a:normAutofit/>
          </a:bodyPr>
          <a:lstStyle/>
          <a:p>
            <a:r>
              <a:rPr lang="en-IN" sz="3200" b="1" dirty="0">
                <a:latin typeface="+mn-lt"/>
              </a:rPr>
              <a:t>Security Attacks</a:t>
            </a:r>
          </a:p>
        </p:txBody>
      </p:sp>
      <p:sp>
        <p:nvSpPr>
          <p:cNvPr id="4" name="Footer Placeholder 3">
            <a:extLst>
              <a:ext uri="{FF2B5EF4-FFF2-40B4-BE49-F238E27FC236}">
                <a16:creationId xmlns:a16="http://schemas.microsoft.com/office/drawing/2014/main" id="{9DBD9F35-B4E7-4343-9C94-B20E9C323A26}"/>
              </a:ext>
            </a:extLst>
          </p:cNvPr>
          <p:cNvSpPr>
            <a:spLocks noGrp="1"/>
          </p:cNvSpPr>
          <p:nvPr>
            <p:ph type="ftr" sz="quarter" idx="11"/>
          </p:nvPr>
        </p:nvSpPr>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61863ED1-488D-4B6F-86C9-F51FA8700433}"/>
              </a:ext>
            </a:extLst>
          </p:cNvPr>
          <p:cNvSpPr>
            <a:spLocks noGrp="1"/>
          </p:cNvSpPr>
          <p:nvPr>
            <p:ph type="sldNum" sz="quarter" idx="12"/>
          </p:nvPr>
        </p:nvSpPr>
        <p:spPr/>
        <p:txBody>
          <a:bodyPr/>
          <a:lstStyle/>
          <a:p>
            <a:fld id="{8BA4E876-1E2A-41C4-BFA0-7D60E841BEBF}" type="slidenum">
              <a:rPr lang="en-IN" smtClean="0"/>
              <a:t>13</a:t>
            </a:fld>
            <a:endParaRPr lang="en-IN"/>
          </a:p>
        </p:txBody>
      </p:sp>
      <p:sp>
        <p:nvSpPr>
          <p:cNvPr id="6" name="Content Placeholder 5">
            <a:extLst>
              <a:ext uri="{FF2B5EF4-FFF2-40B4-BE49-F238E27FC236}">
                <a16:creationId xmlns:a16="http://schemas.microsoft.com/office/drawing/2014/main" id="{6797568F-CD12-4854-983B-329BBF827A2E}"/>
              </a:ext>
            </a:extLst>
          </p:cNvPr>
          <p:cNvSpPr>
            <a:spLocks noGrp="1"/>
          </p:cNvSpPr>
          <p:nvPr>
            <p:ph idx="1"/>
          </p:nvPr>
        </p:nvSpPr>
        <p:spPr>
          <a:xfrm>
            <a:off x="479394" y="1180730"/>
            <a:ext cx="10874406" cy="4996233"/>
          </a:xfrm>
        </p:spPr>
        <p:txBody>
          <a:bodyPr/>
          <a:lstStyle/>
          <a:p>
            <a:r>
              <a:rPr lang="en-US" sz="2800" dirty="0"/>
              <a:t>A </a:t>
            </a:r>
            <a:r>
              <a:rPr lang="en-US" sz="2800" i="1" dirty="0"/>
              <a:t>passive attack </a:t>
            </a:r>
            <a:r>
              <a:rPr lang="en-US" sz="2800" dirty="0"/>
              <a:t>attempts to learn or make use of information from the system but does not affect system resources</a:t>
            </a:r>
          </a:p>
          <a:p>
            <a:r>
              <a:rPr lang="en-US" sz="2800" dirty="0"/>
              <a:t>An </a:t>
            </a:r>
            <a:r>
              <a:rPr lang="en-US" sz="2800" i="1" dirty="0"/>
              <a:t>active attack </a:t>
            </a:r>
            <a:r>
              <a:rPr lang="en-US" sz="2800" dirty="0"/>
              <a:t>attempts to alter system resources or affect their operation</a:t>
            </a:r>
          </a:p>
          <a:p>
            <a:endParaRPr lang="en-IN" dirty="0"/>
          </a:p>
        </p:txBody>
      </p:sp>
    </p:spTree>
    <p:extLst>
      <p:ext uri="{BB962C8B-B14F-4D97-AF65-F5344CB8AC3E}">
        <p14:creationId xmlns:p14="http://schemas.microsoft.com/office/powerpoint/2010/main" val="999814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E581-4059-41B5-8BD0-D3E61A02E413}"/>
              </a:ext>
            </a:extLst>
          </p:cNvPr>
          <p:cNvSpPr>
            <a:spLocks noGrp="1"/>
          </p:cNvSpPr>
          <p:nvPr>
            <p:ph type="title"/>
          </p:nvPr>
        </p:nvSpPr>
        <p:spPr>
          <a:xfrm>
            <a:off x="838200" y="365125"/>
            <a:ext cx="10515600" cy="815605"/>
          </a:xfrm>
        </p:spPr>
        <p:txBody>
          <a:bodyPr>
            <a:normAutofit/>
          </a:bodyPr>
          <a:lstStyle/>
          <a:p>
            <a:r>
              <a:rPr lang="en-IN" sz="3200" b="1" dirty="0">
                <a:latin typeface="+mn-lt"/>
              </a:rPr>
              <a:t>Security Attacks</a:t>
            </a:r>
          </a:p>
        </p:txBody>
      </p:sp>
      <p:sp>
        <p:nvSpPr>
          <p:cNvPr id="4" name="Footer Placeholder 3">
            <a:extLst>
              <a:ext uri="{FF2B5EF4-FFF2-40B4-BE49-F238E27FC236}">
                <a16:creationId xmlns:a16="http://schemas.microsoft.com/office/drawing/2014/main" id="{9DBD9F35-B4E7-4343-9C94-B20E9C323A26}"/>
              </a:ext>
            </a:extLst>
          </p:cNvPr>
          <p:cNvSpPr>
            <a:spLocks noGrp="1"/>
          </p:cNvSpPr>
          <p:nvPr>
            <p:ph type="ftr" sz="quarter" idx="11"/>
          </p:nvPr>
        </p:nvSpPr>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61863ED1-488D-4B6F-86C9-F51FA8700433}"/>
              </a:ext>
            </a:extLst>
          </p:cNvPr>
          <p:cNvSpPr>
            <a:spLocks noGrp="1"/>
          </p:cNvSpPr>
          <p:nvPr>
            <p:ph type="sldNum" sz="quarter" idx="12"/>
          </p:nvPr>
        </p:nvSpPr>
        <p:spPr/>
        <p:txBody>
          <a:bodyPr/>
          <a:lstStyle/>
          <a:p>
            <a:fld id="{8BA4E876-1E2A-41C4-BFA0-7D60E841BEBF}" type="slidenum">
              <a:rPr lang="en-IN" smtClean="0"/>
              <a:t>14</a:t>
            </a:fld>
            <a:endParaRPr lang="en-IN"/>
          </a:p>
        </p:txBody>
      </p:sp>
      <p:pic>
        <p:nvPicPr>
          <p:cNvPr id="7" name="Picture 3" descr="f1.pdf">
            <a:extLst>
              <a:ext uri="{FF2B5EF4-FFF2-40B4-BE49-F238E27FC236}">
                <a16:creationId xmlns:a16="http://schemas.microsoft.com/office/drawing/2014/main" id="{23BCECA9-BB8A-4E0D-8A9D-BE9A576CEBFB}"/>
              </a:ext>
            </a:extLst>
          </p:cNvPr>
          <p:cNvPicPr>
            <a:picLocks noGrp="1" noChangeAspect="1"/>
          </p:cNvPicPr>
          <p:nvPr>
            <p:ph idx="1"/>
          </p:nvPr>
        </p:nvPicPr>
        <p:blipFill>
          <a:blip r:embed="rId2"/>
          <a:srcRect l="4706" r="9412" b="4546"/>
          <a:stretch>
            <a:fillRect/>
          </a:stretch>
        </p:blipFill>
        <p:spPr bwMode="auto">
          <a:xfrm>
            <a:off x="2467992" y="1246187"/>
            <a:ext cx="4687410" cy="5247717"/>
          </a:xfrm>
          <a:prstGeom prst="rect">
            <a:avLst/>
          </a:prstGeom>
          <a:noFill/>
          <a:ln w="9525">
            <a:noFill/>
            <a:miter lim="800000"/>
            <a:headEnd/>
            <a:tailEnd/>
          </a:ln>
        </p:spPr>
      </p:pic>
    </p:spTree>
    <p:extLst>
      <p:ext uri="{BB962C8B-B14F-4D97-AF65-F5344CB8AC3E}">
        <p14:creationId xmlns:p14="http://schemas.microsoft.com/office/powerpoint/2010/main" val="3019461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E581-4059-41B5-8BD0-D3E61A02E413}"/>
              </a:ext>
            </a:extLst>
          </p:cNvPr>
          <p:cNvSpPr>
            <a:spLocks noGrp="1"/>
          </p:cNvSpPr>
          <p:nvPr>
            <p:ph type="title"/>
          </p:nvPr>
        </p:nvSpPr>
        <p:spPr>
          <a:xfrm>
            <a:off x="838200" y="365125"/>
            <a:ext cx="10515600" cy="815605"/>
          </a:xfrm>
        </p:spPr>
        <p:txBody>
          <a:bodyPr>
            <a:normAutofit/>
          </a:bodyPr>
          <a:lstStyle/>
          <a:p>
            <a:r>
              <a:rPr lang="en-IN" sz="3200" b="1" dirty="0">
                <a:latin typeface="+mn-lt"/>
              </a:rPr>
              <a:t>Security Attacks-Passive</a:t>
            </a:r>
          </a:p>
        </p:txBody>
      </p:sp>
      <p:sp>
        <p:nvSpPr>
          <p:cNvPr id="4" name="Footer Placeholder 3">
            <a:extLst>
              <a:ext uri="{FF2B5EF4-FFF2-40B4-BE49-F238E27FC236}">
                <a16:creationId xmlns:a16="http://schemas.microsoft.com/office/drawing/2014/main" id="{9DBD9F35-B4E7-4343-9C94-B20E9C323A26}"/>
              </a:ext>
            </a:extLst>
          </p:cNvPr>
          <p:cNvSpPr>
            <a:spLocks noGrp="1"/>
          </p:cNvSpPr>
          <p:nvPr>
            <p:ph type="ftr" sz="quarter" idx="11"/>
          </p:nvPr>
        </p:nvSpPr>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61863ED1-488D-4B6F-86C9-F51FA8700433}"/>
              </a:ext>
            </a:extLst>
          </p:cNvPr>
          <p:cNvSpPr>
            <a:spLocks noGrp="1"/>
          </p:cNvSpPr>
          <p:nvPr>
            <p:ph type="sldNum" sz="quarter" idx="12"/>
          </p:nvPr>
        </p:nvSpPr>
        <p:spPr/>
        <p:txBody>
          <a:bodyPr/>
          <a:lstStyle/>
          <a:p>
            <a:fld id="{8BA4E876-1E2A-41C4-BFA0-7D60E841BEBF}" type="slidenum">
              <a:rPr lang="en-IN" smtClean="0"/>
              <a:t>15</a:t>
            </a:fld>
            <a:endParaRPr lang="en-IN"/>
          </a:p>
        </p:txBody>
      </p:sp>
      <p:pic>
        <p:nvPicPr>
          <p:cNvPr id="9" name="Picture 8">
            <a:extLst>
              <a:ext uri="{FF2B5EF4-FFF2-40B4-BE49-F238E27FC236}">
                <a16:creationId xmlns:a16="http://schemas.microsoft.com/office/drawing/2014/main" id="{E00572B8-09BC-431A-BC00-06B501D0E115}"/>
              </a:ext>
            </a:extLst>
          </p:cNvPr>
          <p:cNvPicPr>
            <a:picLocks noChangeAspect="1"/>
          </p:cNvPicPr>
          <p:nvPr/>
        </p:nvPicPr>
        <p:blipFill>
          <a:blip r:embed="rId2"/>
          <a:stretch>
            <a:fillRect/>
          </a:stretch>
        </p:blipFill>
        <p:spPr>
          <a:xfrm>
            <a:off x="1237187" y="1825625"/>
            <a:ext cx="4932794" cy="3576776"/>
          </a:xfrm>
          <a:prstGeom prst="rect">
            <a:avLst/>
          </a:prstGeom>
        </p:spPr>
      </p:pic>
      <p:pic>
        <p:nvPicPr>
          <p:cNvPr id="7" name="Content Placeholder 6">
            <a:extLst>
              <a:ext uri="{FF2B5EF4-FFF2-40B4-BE49-F238E27FC236}">
                <a16:creationId xmlns:a16="http://schemas.microsoft.com/office/drawing/2014/main" id="{6B270AB3-372A-414E-B4C5-C81E838896FC}"/>
              </a:ext>
            </a:extLst>
          </p:cNvPr>
          <p:cNvPicPr>
            <a:picLocks noGrp="1" noChangeAspect="1"/>
          </p:cNvPicPr>
          <p:nvPr>
            <p:ph idx="1"/>
          </p:nvPr>
        </p:nvPicPr>
        <p:blipFill>
          <a:blip r:embed="rId3"/>
          <a:stretch>
            <a:fillRect/>
          </a:stretch>
        </p:blipFill>
        <p:spPr>
          <a:xfrm>
            <a:off x="6553200" y="1491133"/>
            <a:ext cx="4114800" cy="4114800"/>
          </a:xfrm>
          <a:prstGeom prst="rect">
            <a:avLst/>
          </a:prstGeom>
        </p:spPr>
      </p:pic>
    </p:spTree>
    <p:extLst>
      <p:ext uri="{BB962C8B-B14F-4D97-AF65-F5344CB8AC3E}">
        <p14:creationId xmlns:p14="http://schemas.microsoft.com/office/powerpoint/2010/main" val="1479676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E581-4059-41B5-8BD0-D3E61A02E413}"/>
              </a:ext>
            </a:extLst>
          </p:cNvPr>
          <p:cNvSpPr>
            <a:spLocks noGrp="1"/>
          </p:cNvSpPr>
          <p:nvPr>
            <p:ph type="title"/>
          </p:nvPr>
        </p:nvSpPr>
        <p:spPr>
          <a:xfrm>
            <a:off x="838200" y="365125"/>
            <a:ext cx="10515600" cy="815605"/>
          </a:xfrm>
        </p:spPr>
        <p:txBody>
          <a:bodyPr>
            <a:normAutofit/>
          </a:bodyPr>
          <a:lstStyle/>
          <a:p>
            <a:r>
              <a:rPr lang="en-IN" sz="3200" b="1" dirty="0">
                <a:latin typeface="+mn-lt"/>
              </a:rPr>
              <a:t>Security Attacks-Active</a:t>
            </a:r>
          </a:p>
        </p:txBody>
      </p:sp>
      <p:sp>
        <p:nvSpPr>
          <p:cNvPr id="4" name="Footer Placeholder 3">
            <a:extLst>
              <a:ext uri="{FF2B5EF4-FFF2-40B4-BE49-F238E27FC236}">
                <a16:creationId xmlns:a16="http://schemas.microsoft.com/office/drawing/2014/main" id="{9DBD9F35-B4E7-4343-9C94-B20E9C323A26}"/>
              </a:ext>
            </a:extLst>
          </p:cNvPr>
          <p:cNvSpPr>
            <a:spLocks noGrp="1"/>
          </p:cNvSpPr>
          <p:nvPr>
            <p:ph type="ftr" sz="quarter" idx="11"/>
          </p:nvPr>
        </p:nvSpPr>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61863ED1-488D-4B6F-86C9-F51FA8700433}"/>
              </a:ext>
            </a:extLst>
          </p:cNvPr>
          <p:cNvSpPr>
            <a:spLocks noGrp="1"/>
          </p:cNvSpPr>
          <p:nvPr>
            <p:ph type="sldNum" sz="quarter" idx="12"/>
          </p:nvPr>
        </p:nvSpPr>
        <p:spPr/>
        <p:txBody>
          <a:bodyPr/>
          <a:lstStyle/>
          <a:p>
            <a:fld id="{8BA4E876-1E2A-41C4-BFA0-7D60E841BEBF}" type="slidenum">
              <a:rPr lang="en-IN" smtClean="0"/>
              <a:t>16</a:t>
            </a:fld>
            <a:endParaRPr lang="en-IN"/>
          </a:p>
        </p:txBody>
      </p:sp>
      <p:sp>
        <p:nvSpPr>
          <p:cNvPr id="6" name="Content Placeholder 5">
            <a:extLst>
              <a:ext uri="{FF2B5EF4-FFF2-40B4-BE49-F238E27FC236}">
                <a16:creationId xmlns:a16="http://schemas.microsoft.com/office/drawing/2014/main" id="{09D09CDD-3285-4593-B72B-EF3150E654BE}"/>
              </a:ext>
            </a:extLst>
          </p:cNvPr>
          <p:cNvSpPr>
            <a:spLocks noGrp="1"/>
          </p:cNvSpPr>
          <p:nvPr>
            <p:ph idx="1"/>
          </p:nvPr>
        </p:nvSpPr>
        <p:spPr>
          <a:xfrm>
            <a:off x="838200" y="1109709"/>
            <a:ext cx="10515600" cy="5067254"/>
          </a:xfrm>
        </p:spPr>
        <p:txBody>
          <a:bodyPr/>
          <a:lstStyle/>
          <a:p>
            <a:endParaRPr lang="en-IN" dirty="0"/>
          </a:p>
        </p:txBody>
      </p:sp>
      <p:pic>
        <p:nvPicPr>
          <p:cNvPr id="8" name="Picture 7">
            <a:extLst>
              <a:ext uri="{FF2B5EF4-FFF2-40B4-BE49-F238E27FC236}">
                <a16:creationId xmlns:a16="http://schemas.microsoft.com/office/drawing/2014/main" id="{C410D5D4-9E7F-4B8F-A7E2-C0EB7A73FD15}"/>
              </a:ext>
            </a:extLst>
          </p:cNvPr>
          <p:cNvPicPr>
            <a:picLocks noChangeAspect="1"/>
          </p:cNvPicPr>
          <p:nvPr/>
        </p:nvPicPr>
        <p:blipFill>
          <a:blip r:embed="rId2"/>
          <a:stretch>
            <a:fillRect/>
          </a:stretch>
        </p:blipFill>
        <p:spPr>
          <a:xfrm>
            <a:off x="1539628" y="1433512"/>
            <a:ext cx="3636053" cy="3990975"/>
          </a:xfrm>
          <a:prstGeom prst="rect">
            <a:avLst/>
          </a:prstGeom>
        </p:spPr>
      </p:pic>
      <p:pic>
        <p:nvPicPr>
          <p:cNvPr id="9" name="Picture 8">
            <a:extLst>
              <a:ext uri="{FF2B5EF4-FFF2-40B4-BE49-F238E27FC236}">
                <a16:creationId xmlns:a16="http://schemas.microsoft.com/office/drawing/2014/main" id="{8A935BC7-5195-4CEA-A040-2E37FE2920CF}"/>
              </a:ext>
            </a:extLst>
          </p:cNvPr>
          <p:cNvPicPr>
            <a:picLocks noChangeAspect="1"/>
          </p:cNvPicPr>
          <p:nvPr/>
        </p:nvPicPr>
        <p:blipFill>
          <a:blip r:embed="rId3"/>
          <a:stretch>
            <a:fillRect/>
          </a:stretch>
        </p:blipFill>
        <p:spPr>
          <a:xfrm>
            <a:off x="5681708" y="1819923"/>
            <a:ext cx="4644594" cy="3479815"/>
          </a:xfrm>
          <a:prstGeom prst="rect">
            <a:avLst/>
          </a:prstGeom>
        </p:spPr>
      </p:pic>
    </p:spTree>
    <p:extLst>
      <p:ext uri="{BB962C8B-B14F-4D97-AF65-F5344CB8AC3E}">
        <p14:creationId xmlns:p14="http://schemas.microsoft.com/office/powerpoint/2010/main" val="2326862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E581-4059-41B5-8BD0-D3E61A02E413}"/>
              </a:ext>
            </a:extLst>
          </p:cNvPr>
          <p:cNvSpPr>
            <a:spLocks noGrp="1"/>
          </p:cNvSpPr>
          <p:nvPr>
            <p:ph type="title"/>
          </p:nvPr>
        </p:nvSpPr>
        <p:spPr>
          <a:xfrm>
            <a:off x="838200" y="365125"/>
            <a:ext cx="10515600" cy="815605"/>
          </a:xfrm>
        </p:spPr>
        <p:txBody>
          <a:bodyPr>
            <a:normAutofit/>
          </a:bodyPr>
          <a:lstStyle/>
          <a:p>
            <a:r>
              <a:rPr lang="en-IN" sz="3200" b="1" dirty="0">
                <a:latin typeface="+mn-lt"/>
              </a:rPr>
              <a:t>Security Attacks</a:t>
            </a:r>
          </a:p>
        </p:txBody>
      </p:sp>
      <p:sp>
        <p:nvSpPr>
          <p:cNvPr id="4" name="Footer Placeholder 3">
            <a:extLst>
              <a:ext uri="{FF2B5EF4-FFF2-40B4-BE49-F238E27FC236}">
                <a16:creationId xmlns:a16="http://schemas.microsoft.com/office/drawing/2014/main" id="{9DBD9F35-B4E7-4343-9C94-B20E9C323A26}"/>
              </a:ext>
            </a:extLst>
          </p:cNvPr>
          <p:cNvSpPr>
            <a:spLocks noGrp="1"/>
          </p:cNvSpPr>
          <p:nvPr>
            <p:ph type="ftr" sz="quarter" idx="11"/>
          </p:nvPr>
        </p:nvSpPr>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61863ED1-488D-4B6F-86C9-F51FA8700433}"/>
              </a:ext>
            </a:extLst>
          </p:cNvPr>
          <p:cNvSpPr>
            <a:spLocks noGrp="1"/>
          </p:cNvSpPr>
          <p:nvPr>
            <p:ph type="sldNum" sz="quarter" idx="12"/>
          </p:nvPr>
        </p:nvSpPr>
        <p:spPr/>
        <p:txBody>
          <a:bodyPr/>
          <a:lstStyle/>
          <a:p>
            <a:fld id="{8BA4E876-1E2A-41C4-BFA0-7D60E841BEBF}" type="slidenum">
              <a:rPr lang="en-IN" smtClean="0"/>
              <a:t>17</a:t>
            </a:fld>
            <a:endParaRPr lang="en-IN"/>
          </a:p>
        </p:txBody>
      </p:sp>
      <p:pic>
        <p:nvPicPr>
          <p:cNvPr id="7" name="Content Placeholder 6">
            <a:extLst>
              <a:ext uri="{FF2B5EF4-FFF2-40B4-BE49-F238E27FC236}">
                <a16:creationId xmlns:a16="http://schemas.microsoft.com/office/drawing/2014/main" id="{4BC67A5D-B064-4DFD-8044-4DBC6CDFA01D}"/>
              </a:ext>
            </a:extLst>
          </p:cNvPr>
          <p:cNvPicPr>
            <a:picLocks noGrp="1" noChangeAspect="1"/>
          </p:cNvPicPr>
          <p:nvPr>
            <p:ph idx="1"/>
          </p:nvPr>
        </p:nvPicPr>
        <p:blipFill>
          <a:blip r:embed="rId2"/>
          <a:stretch>
            <a:fillRect/>
          </a:stretch>
        </p:blipFill>
        <p:spPr>
          <a:xfrm>
            <a:off x="285750" y="1180730"/>
            <a:ext cx="5609023" cy="3962400"/>
          </a:xfrm>
          <a:prstGeom prst="rect">
            <a:avLst/>
          </a:prstGeom>
        </p:spPr>
      </p:pic>
      <p:pic>
        <p:nvPicPr>
          <p:cNvPr id="9" name="Picture 8">
            <a:extLst>
              <a:ext uri="{FF2B5EF4-FFF2-40B4-BE49-F238E27FC236}">
                <a16:creationId xmlns:a16="http://schemas.microsoft.com/office/drawing/2014/main" id="{E56F6287-53C5-4FA3-A10B-7F251EA00F58}"/>
              </a:ext>
            </a:extLst>
          </p:cNvPr>
          <p:cNvPicPr>
            <a:picLocks noChangeAspect="1"/>
          </p:cNvPicPr>
          <p:nvPr/>
        </p:nvPicPr>
        <p:blipFill>
          <a:blip r:embed="rId3"/>
          <a:stretch>
            <a:fillRect/>
          </a:stretch>
        </p:blipFill>
        <p:spPr>
          <a:xfrm>
            <a:off x="6630232" y="1594644"/>
            <a:ext cx="4114800" cy="3668712"/>
          </a:xfrm>
          <a:prstGeom prst="rect">
            <a:avLst/>
          </a:prstGeom>
        </p:spPr>
      </p:pic>
    </p:spTree>
    <p:extLst>
      <p:ext uri="{BB962C8B-B14F-4D97-AF65-F5344CB8AC3E}">
        <p14:creationId xmlns:p14="http://schemas.microsoft.com/office/powerpoint/2010/main" val="3276403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D6AF5-6833-4E6A-9ED0-3FBC40E9AEA7}"/>
              </a:ext>
            </a:extLst>
          </p:cNvPr>
          <p:cNvSpPr>
            <a:spLocks noGrp="1"/>
          </p:cNvSpPr>
          <p:nvPr>
            <p:ph type="title"/>
          </p:nvPr>
        </p:nvSpPr>
        <p:spPr>
          <a:xfrm>
            <a:off x="838200" y="365125"/>
            <a:ext cx="10515600" cy="1135201"/>
          </a:xfrm>
        </p:spPr>
        <p:txBody>
          <a:bodyPr>
            <a:normAutofit/>
          </a:bodyPr>
          <a:lstStyle/>
          <a:p>
            <a:r>
              <a:rPr lang="en-IN" sz="3200" b="1" dirty="0">
                <a:latin typeface="+mn-lt"/>
              </a:rPr>
              <a:t>Security Attacks-Active</a:t>
            </a:r>
            <a:endParaRPr lang="en-IN" sz="3200" dirty="0"/>
          </a:p>
        </p:txBody>
      </p:sp>
      <p:sp>
        <p:nvSpPr>
          <p:cNvPr id="4" name="Footer Placeholder 3">
            <a:extLst>
              <a:ext uri="{FF2B5EF4-FFF2-40B4-BE49-F238E27FC236}">
                <a16:creationId xmlns:a16="http://schemas.microsoft.com/office/drawing/2014/main" id="{68CC4DAC-ECFB-4496-9DB6-D328E68A8EBA}"/>
              </a:ext>
            </a:extLst>
          </p:cNvPr>
          <p:cNvSpPr>
            <a:spLocks noGrp="1"/>
          </p:cNvSpPr>
          <p:nvPr>
            <p:ph type="ftr" sz="quarter" idx="11"/>
          </p:nvPr>
        </p:nvSpPr>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28435353-C8B3-4EF1-9059-1B02598A3D32}"/>
              </a:ext>
            </a:extLst>
          </p:cNvPr>
          <p:cNvSpPr>
            <a:spLocks noGrp="1"/>
          </p:cNvSpPr>
          <p:nvPr>
            <p:ph type="sldNum" sz="quarter" idx="12"/>
          </p:nvPr>
        </p:nvSpPr>
        <p:spPr/>
        <p:txBody>
          <a:bodyPr/>
          <a:lstStyle/>
          <a:p>
            <a:fld id="{8BA4E876-1E2A-41C4-BFA0-7D60E841BEBF}" type="slidenum">
              <a:rPr lang="en-IN" smtClean="0"/>
              <a:t>18</a:t>
            </a:fld>
            <a:endParaRPr lang="en-IN"/>
          </a:p>
        </p:txBody>
      </p:sp>
      <p:graphicFrame>
        <p:nvGraphicFramePr>
          <p:cNvPr id="12" name="Content Placeholder 12">
            <a:extLst>
              <a:ext uri="{FF2B5EF4-FFF2-40B4-BE49-F238E27FC236}">
                <a16:creationId xmlns:a16="http://schemas.microsoft.com/office/drawing/2014/main" id="{F09FED1F-413A-4736-A34A-359AA5822EE8}"/>
              </a:ext>
            </a:extLst>
          </p:cNvPr>
          <p:cNvGraphicFramePr>
            <a:graphicFrameLocks noGrp="1"/>
          </p:cNvGraphicFramePr>
          <p:nvPr>
            <p:ph idx="1"/>
            <p:extLst>
              <p:ext uri="{D42A27DB-BD31-4B8C-83A1-F6EECF244321}">
                <p14:modId xmlns:p14="http://schemas.microsoft.com/office/powerpoint/2010/main" val="28935398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7110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279B-C775-4F09-ABC5-4D0F775BCA35}"/>
              </a:ext>
            </a:extLst>
          </p:cNvPr>
          <p:cNvSpPr>
            <a:spLocks noGrp="1"/>
          </p:cNvSpPr>
          <p:nvPr>
            <p:ph type="title"/>
          </p:nvPr>
        </p:nvSpPr>
        <p:spPr>
          <a:xfrm>
            <a:off x="838200" y="365126"/>
            <a:ext cx="10515600" cy="886625"/>
          </a:xfrm>
        </p:spPr>
        <p:txBody>
          <a:bodyPr>
            <a:normAutofit/>
          </a:bodyPr>
          <a:lstStyle/>
          <a:p>
            <a:r>
              <a:rPr lang="en-IN" sz="3200" b="1" dirty="0">
                <a:latin typeface="+mn-lt"/>
              </a:rPr>
              <a:t>Security Services</a:t>
            </a:r>
          </a:p>
        </p:txBody>
      </p:sp>
      <p:sp>
        <p:nvSpPr>
          <p:cNvPr id="3" name="Content Placeholder 2">
            <a:extLst>
              <a:ext uri="{FF2B5EF4-FFF2-40B4-BE49-F238E27FC236}">
                <a16:creationId xmlns:a16="http://schemas.microsoft.com/office/drawing/2014/main" id="{E39801F8-C421-42CB-B534-F6525976563D}"/>
              </a:ext>
            </a:extLst>
          </p:cNvPr>
          <p:cNvSpPr>
            <a:spLocks noGrp="1"/>
          </p:cNvSpPr>
          <p:nvPr>
            <p:ph idx="1"/>
          </p:nvPr>
        </p:nvSpPr>
        <p:spPr>
          <a:xfrm>
            <a:off x="838200" y="1251751"/>
            <a:ext cx="10515600" cy="4925212"/>
          </a:xfrm>
        </p:spPr>
        <p:txBody>
          <a:bodyPr/>
          <a:lstStyle/>
          <a:p>
            <a:pPr marL="0" indent="0" eaLnBrk="1" hangingPunct="1">
              <a:lnSpc>
                <a:spcPct val="90000"/>
              </a:lnSpc>
              <a:buClr>
                <a:schemeClr val="accent3"/>
              </a:buClr>
              <a:buSzPct val="135000"/>
              <a:buFont typeface="Arial"/>
              <a:buChar char="•"/>
              <a:defRPr/>
            </a:pPr>
            <a:r>
              <a:rPr lang="en-AU" dirty="0"/>
              <a:t>Defined by X.800 as:</a:t>
            </a:r>
          </a:p>
          <a:p>
            <a:pPr marL="342900" lvl="1" indent="0" eaLnBrk="1" hangingPunct="1">
              <a:lnSpc>
                <a:spcPct val="90000"/>
              </a:lnSpc>
              <a:buClr>
                <a:schemeClr val="accent1">
                  <a:lumMod val="50000"/>
                </a:schemeClr>
              </a:buClr>
              <a:buSzPct val="135000"/>
              <a:buFont typeface="Arial"/>
              <a:buChar char="•"/>
              <a:defRPr/>
            </a:pPr>
            <a:r>
              <a:rPr lang="en-AU" dirty="0">
                <a:cs typeface="ＭＳ Ｐゴシック" pitchFamily="-1" charset="-128"/>
              </a:rPr>
              <a:t> A service provided by a protocol layer of communicating open systems and that ensures adequate security of the systems or of data transfers</a:t>
            </a:r>
          </a:p>
          <a:p>
            <a:pPr marL="0" lvl="1" indent="0" eaLnBrk="1" hangingPunct="1">
              <a:lnSpc>
                <a:spcPct val="90000"/>
              </a:lnSpc>
              <a:spcBef>
                <a:spcPts val="2400"/>
              </a:spcBef>
              <a:buClr>
                <a:schemeClr val="accent3"/>
              </a:buClr>
              <a:buSzPct val="135000"/>
              <a:buFont typeface="Arial"/>
              <a:buChar char="•"/>
              <a:defRPr/>
            </a:pPr>
            <a:r>
              <a:rPr lang="en-AU" sz="3200" dirty="0">
                <a:cs typeface="ＭＳ Ｐゴシック" pitchFamily="-1" charset="-128"/>
              </a:rPr>
              <a:t>Defined by RFC 4949 as:</a:t>
            </a:r>
            <a:endParaRPr lang="en-AU" dirty="0"/>
          </a:p>
          <a:p>
            <a:pPr marL="342900" lvl="1" indent="0" eaLnBrk="1" hangingPunct="1">
              <a:lnSpc>
                <a:spcPct val="90000"/>
              </a:lnSpc>
              <a:buClr>
                <a:schemeClr val="accent1">
                  <a:lumMod val="50000"/>
                </a:schemeClr>
              </a:buClr>
              <a:buSzPct val="135000"/>
              <a:buFont typeface="Arial"/>
              <a:buChar char="•"/>
              <a:defRPr/>
            </a:pPr>
            <a:r>
              <a:rPr lang="en-AU" dirty="0">
                <a:cs typeface="ＭＳ Ｐゴシック" pitchFamily="-1" charset="-128"/>
              </a:rPr>
              <a:t> A processing or communication service provided by a system to give a specific kind of protection to system resources</a:t>
            </a:r>
          </a:p>
          <a:p>
            <a:endParaRPr lang="en-IN" dirty="0"/>
          </a:p>
        </p:txBody>
      </p:sp>
      <p:sp>
        <p:nvSpPr>
          <p:cNvPr id="4" name="Footer Placeholder 3">
            <a:extLst>
              <a:ext uri="{FF2B5EF4-FFF2-40B4-BE49-F238E27FC236}">
                <a16:creationId xmlns:a16="http://schemas.microsoft.com/office/drawing/2014/main" id="{CDEE2FD4-9EB7-4004-BCE7-DED30AA56851}"/>
              </a:ext>
            </a:extLst>
          </p:cNvPr>
          <p:cNvSpPr>
            <a:spLocks noGrp="1"/>
          </p:cNvSpPr>
          <p:nvPr>
            <p:ph type="ftr" sz="quarter" idx="11"/>
          </p:nvPr>
        </p:nvSpPr>
        <p:spPr>
          <a:xfrm>
            <a:off x="4331563" y="6310311"/>
            <a:ext cx="4114800" cy="365125"/>
          </a:xfrm>
        </p:spPr>
        <p:txBody>
          <a:bodyPr/>
          <a:lstStyle/>
          <a:p>
            <a:r>
              <a:rPr lang="en-IN" dirty="0"/>
              <a:t>Department of Computer science and Engineering </a:t>
            </a:r>
          </a:p>
          <a:p>
            <a:r>
              <a:rPr lang="en-IN" dirty="0"/>
              <a:t>CSB4403-Applied Cryptography &amp; Network Security </a:t>
            </a:r>
          </a:p>
        </p:txBody>
      </p:sp>
      <p:sp>
        <p:nvSpPr>
          <p:cNvPr id="5" name="Slide Number Placeholder 4">
            <a:extLst>
              <a:ext uri="{FF2B5EF4-FFF2-40B4-BE49-F238E27FC236}">
                <a16:creationId xmlns:a16="http://schemas.microsoft.com/office/drawing/2014/main" id="{861DD65D-85ED-4389-9813-099DBDF3812E}"/>
              </a:ext>
            </a:extLst>
          </p:cNvPr>
          <p:cNvSpPr>
            <a:spLocks noGrp="1"/>
          </p:cNvSpPr>
          <p:nvPr>
            <p:ph type="sldNum" sz="quarter" idx="12"/>
          </p:nvPr>
        </p:nvSpPr>
        <p:spPr/>
        <p:txBody>
          <a:bodyPr/>
          <a:lstStyle/>
          <a:p>
            <a:fld id="{8BA4E876-1E2A-41C4-BFA0-7D60E841BEBF}" type="slidenum">
              <a:rPr lang="en-IN" smtClean="0"/>
              <a:t>19</a:t>
            </a:fld>
            <a:endParaRPr lang="en-IN"/>
          </a:p>
        </p:txBody>
      </p:sp>
    </p:spTree>
    <p:extLst>
      <p:ext uri="{BB962C8B-B14F-4D97-AF65-F5344CB8AC3E}">
        <p14:creationId xmlns:p14="http://schemas.microsoft.com/office/powerpoint/2010/main" val="715692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83F2D8-821D-4241-909D-B69F6B814BDE}"/>
              </a:ext>
            </a:extLst>
          </p:cNvPr>
          <p:cNvSpPr>
            <a:spLocks noGrp="1"/>
          </p:cNvSpPr>
          <p:nvPr>
            <p:ph idx="1"/>
          </p:nvPr>
        </p:nvSpPr>
        <p:spPr/>
        <p:txBody>
          <a:bodyPr/>
          <a:lstStyle/>
          <a:p>
            <a:pPr marL="0" indent="0">
              <a:buNone/>
            </a:pPr>
            <a:r>
              <a:rPr lang="en-US" dirty="0">
                <a:solidFill>
                  <a:srgbClr val="FF0000"/>
                </a:solidFill>
              </a:rPr>
              <a:t>MODULE 1: COMPUTER SECURITY BASICS</a:t>
            </a:r>
          </a:p>
          <a:p>
            <a:pPr marL="0" indent="0">
              <a:buNone/>
            </a:pPr>
            <a:endParaRPr lang="en-US" dirty="0">
              <a:solidFill>
                <a:srgbClr val="FF0000"/>
              </a:solidFill>
            </a:endParaRPr>
          </a:p>
          <a:p>
            <a:pPr marL="0" indent="0" algn="just">
              <a:buNone/>
            </a:pPr>
            <a:r>
              <a:rPr lang="en-US" sz="2400" dirty="0">
                <a:solidFill>
                  <a:srgbClr val="FF0000"/>
                </a:solidFill>
              </a:rPr>
              <a:t>Computer Security Concepts, OSI Security Architecture, Security Attacks, Security Services, Security Mechanisms, Model for Network Security, Classical Encryption techniques- Substitution and Transposition methods, Block Cipher Principles </a:t>
            </a:r>
            <a:endParaRPr lang="en-IN" sz="2400" dirty="0">
              <a:solidFill>
                <a:srgbClr val="FF0000"/>
              </a:solidFill>
            </a:endParaRPr>
          </a:p>
        </p:txBody>
      </p:sp>
      <p:sp>
        <p:nvSpPr>
          <p:cNvPr id="4" name="Footer Placeholder 3">
            <a:extLst>
              <a:ext uri="{FF2B5EF4-FFF2-40B4-BE49-F238E27FC236}">
                <a16:creationId xmlns:a16="http://schemas.microsoft.com/office/drawing/2014/main" id="{9C71718E-9AED-4DFA-82E9-12813F28FB3E}"/>
              </a:ext>
            </a:extLst>
          </p:cNvPr>
          <p:cNvSpPr>
            <a:spLocks noGrp="1"/>
          </p:cNvSpPr>
          <p:nvPr>
            <p:ph type="ftr" sz="quarter" idx="11"/>
          </p:nvPr>
        </p:nvSpPr>
        <p:spPr>
          <a:xfrm>
            <a:off x="408373" y="6356350"/>
            <a:ext cx="10839635"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8C446AA4-67E3-4E07-90BE-EA673AF64F2F}"/>
              </a:ext>
            </a:extLst>
          </p:cNvPr>
          <p:cNvSpPr>
            <a:spLocks noGrp="1"/>
          </p:cNvSpPr>
          <p:nvPr>
            <p:ph type="sldNum" sz="quarter" idx="12"/>
          </p:nvPr>
        </p:nvSpPr>
        <p:spPr/>
        <p:txBody>
          <a:bodyPr/>
          <a:lstStyle/>
          <a:p>
            <a:fld id="{8BA4E876-1E2A-41C4-BFA0-7D60E841BEBF}" type="slidenum">
              <a:rPr lang="en-IN" smtClean="0"/>
              <a:t>2</a:t>
            </a:fld>
            <a:endParaRPr lang="en-IN" dirty="0"/>
          </a:p>
        </p:txBody>
      </p:sp>
    </p:spTree>
    <p:extLst>
      <p:ext uri="{BB962C8B-B14F-4D97-AF65-F5344CB8AC3E}">
        <p14:creationId xmlns:p14="http://schemas.microsoft.com/office/powerpoint/2010/main" val="3820688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6B4F-1AFE-4B61-8568-A96CE3E2BE25}"/>
              </a:ext>
            </a:extLst>
          </p:cNvPr>
          <p:cNvSpPr>
            <a:spLocks noGrp="1"/>
          </p:cNvSpPr>
          <p:nvPr>
            <p:ph type="title"/>
          </p:nvPr>
        </p:nvSpPr>
        <p:spPr/>
        <p:txBody>
          <a:bodyPr>
            <a:normAutofit/>
          </a:bodyPr>
          <a:lstStyle/>
          <a:p>
            <a:r>
              <a:rPr lang="en-US" sz="3200" b="1" dirty="0">
                <a:latin typeface="+mn-lt"/>
              </a:rPr>
              <a:t>X.800 Service Categories</a:t>
            </a:r>
            <a:endParaRPr lang="en-IN" sz="3200" b="1" dirty="0">
              <a:latin typeface="+mn-lt"/>
            </a:endParaRPr>
          </a:p>
        </p:txBody>
      </p:sp>
      <p:sp>
        <p:nvSpPr>
          <p:cNvPr id="3" name="Content Placeholder 2">
            <a:extLst>
              <a:ext uri="{FF2B5EF4-FFF2-40B4-BE49-F238E27FC236}">
                <a16:creationId xmlns:a16="http://schemas.microsoft.com/office/drawing/2014/main" id="{DD2C9E2B-03E2-4575-90A0-C2F5C34C946A}"/>
              </a:ext>
            </a:extLst>
          </p:cNvPr>
          <p:cNvSpPr>
            <a:spLocks noGrp="1"/>
          </p:cNvSpPr>
          <p:nvPr>
            <p:ph idx="1"/>
          </p:nvPr>
        </p:nvSpPr>
        <p:spPr/>
        <p:txBody>
          <a:bodyPr/>
          <a:lstStyle/>
          <a:p>
            <a:pPr eaLnBrk="1" hangingPunct="1"/>
            <a:r>
              <a:rPr lang="en-US" dirty="0"/>
              <a:t>Authentication</a:t>
            </a:r>
          </a:p>
          <a:p>
            <a:pPr eaLnBrk="1" hangingPunct="1"/>
            <a:r>
              <a:rPr lang="en-US" dirty="0"/>
              <a:t>Access control</a:t>
            </a:r>
          </a:p>
          <a:p>
            <a:pPr eaLnBrk="1" hangingPunct="1"/>
            <a:r>
              <a:rPr lang="en-US" dirty="0"/>
              <a:t>Data confidentiality</a:t>
            </a:r>
          </a:p>
          <a:p>
            <a:pPr eaLnBrk="1" hangingPunct="1"/>
            <a:r>
              <a:rPr lang="en-US" dirty="0"/>
              <a:t>Data integrity</a:t>
            </a:r>
          </a:p>
          <a:p>
            <a:pPr eaLnBrk="1" hangingPunct="1"/>
            <a:r>
              <a:rPr lang="en-US" dirty="0"/>
              <a:t>Nonrepudiation </a:t>
            </a:r>
          </a:p>
          <a:p>
            <a:pPr marL="0" indent="0">
              <a:buNone/>
            </a:pPr>
            <a:endParaRPr lang="en-IN" dirty="0"/>
          </a:p>
        </p:txBody>
      </p:sp>
      <p:sp>
        <p:nvSpPr>
          <p:cNvPr id="4" name="Footer Placeholder 3">
            <a:extLst>
              <a:ext uri="{FF2B5EF4-FFF2-40B4-BE49-F238E27FC236}">
                <a16:creationId xmlns:a16="http://schemas.microsoft.com/office/drawing/2014/main" id="{CE80EC45-B65B-45ED-AC4D-603B2C858378}"/>
              </a:ext>
            </a:extLst>
          </p:cNvPr>
          <p:cNvSpPr>
            <a:spLocks noGrp="1"/>
          </p:cNvSpPr>
          <p:nvPr>
            <p:ph type="ftr" sz="quarter" idx="11"/>
          </p:nvPr>
        </p:nvSpPr>
        <p:spPr/>
        <p:txBody>
          <a:bodyPr/>
          <a:lstStyle/>
          <a:p>
            <a:r>
              <a:rPr lang="en-IN" dirty="0"/>
              <a:t>Department of Computer science and Engineering         CSB4403-Applied Cryptography &amp; Network Security </a:t>
            </a:r>
          </a:p>
          <a:p>
            <a:endParaRPr lang="en-IN" dirty="0"/>
          </a:p>
        </p:txBody>
      </p:sp>
      <p:sp>
        <p:nvSpPr>
          <p:cNvPr id="5" name="Slide Number Placeholder 4">
            <a:extLst>
              <a:ext uri="{FF2B5EF4-FFF2-40B4-BE49-F238E27FC236}">
                <a16:creationId xmlns:a16="http://schemas.microsoft.com/office/drawing/2014/main" id="{91429DE0-ECD5-430F-97EA-6B4E9807BEA3}"/>
              </a:ext>
            </a:extLst>
          </p:cNvPr>
          <p:cNvSpPr>
            <a:spLocks noGrp="1"/>
          </p:cNvSpPr>
          <p:nvPr>
            <p:ph type="sldNum" sz="quarter" idx="12"/>
          </p:nvPr>
        </p:nvSpPr>
        <p:spPr/>
        <p:txBody>
          <a:bodyPr/>
          <a:lstStyle/>
          <a:p>
            <a:fld id="{8BA4E876-1E2A-41C4-BFA0-7D60E841BEBF}" type="slidenum">
              <a:rPr lang="en-IN" smtClean="0"/>
              <a:t>20</a:t>
            </a:fld>
            <a:endParaRPr lang="en-IN"/>
          </a:p>
        </p:txBody>
      </p:sp>
    </p:spTree>
    <p:extLst>
      <p:ext uri="{BB962C8B-B14F-4D97-AF65-F5344CB8AC3E}">
        <p14:creationId xmlns:p14="http://schemas.microsoft.com/office/powerpoint/2010/main" val="1811507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6B4F-1AFE-4B61-8568-A96CE3E2BE25}"/>
              </a:ext>
            </a:extLst>
          </p:cNvPr>
          <p:cNvSpPr>
            <a:spLocks noGrp="1"/>
          </p:cNvSpPr>
          <p:nvPr>
            <p:ph type="title"/>
          </p:nvPr>
        </p:nvSpPr>
        <p:spPr/>
        <p:txBody>
          <a:bodyPr>
            <a:normAutofit/>
          </a:bodyPr>
          <a:lstStyle/>
          <a:p>
            <a:r>
              <a:rPr lang="en-US" sz="3200" b="1" dirty="0">
                <a:latin typeface="+mn-lt"/>
              </a:rPr>
              <a:t>Authentication</a:t>
            </a:r>
            <a:endParaRPr lang="en-IN" sz="3200" b="1" dirty="0">
              <a:latin typeface="+mn-lt"/>
            </a:endParaRPr>
          </a:p>
        </p:txBody>
      </p:sp>
      <p:sp>
        <p:nvSpPr>
          <p:cNvPr id="3" name="Content Placeholder 2">
            <a:extLst>
              <a:ext uri="{FF2B5EF4-FFF2-40B4-BE49-F238E27FC236}">
                <a16:creationId xmlns:a16="http://schemas.microsoft.com/office/drawing/2014/main" id="{DD2C9E2B-03E2-4575-90A0-C2F5C34C946A}"/>
              </a:ext>
            </a:extLst>
          </p:cNvPr>
          <p:cNvSpPr>
            <a:spLocks noGrp="1"/>
          </p:cNvSpPr>
          <p:nvPr>
            <p:ph idx="1"/>
          </p:nvPr>
        </p:nvSpPr>
        <p:spPr/>
        <p:txBody>
          <a:bodyPr/>
          <a:lstStyle/>
          <a:p>
            <a:pPr eaLnBrk="1" hangingPunct="1">
              <a:defRPr/>
            </a:pPr>
            <a:r>
              <a:rPr lang="en-US" dirty="0"/>
              <a:t>Concerned with assuring that a communication is authentic</a:t>
            </a:r>
          </a:p>
          <a:p>
            <a:pPr lvl="1" eaLnBrk="1" hangingPunct="1">
              <a:defRPr/>
            </a:pPr>
            <a:r>
              <a:rPr lang="en-US" dirty="0"/>
              <a:t>In the case of a single message, assures the recipient that the message is from the source that it claims to be from</a:t>
            </a:r>
          </a:p>
          <a:p>
            <a:pPr lvl="1" eaLnBrk="1" hangingPunct="1">
              <a:defRPr/>
            </a:pPr>
            <a:r>
              <a:rPr lang="en-US" dirty="0"/>
              <a:t>In the case of ongoing interaction, assures the two entities are authentic and that the connection is not interfered with in such a way that a third party can masquerade as one of the two legitimate parties</a:t>
            </a:r>
          </a:p>
          <a:p>
            <a:r>
              <a:rPr lang="en-US" dirty="0"/>
              <a:t>Two specific authentication services are defined in  X.800:</a:t>
            </a:r>
          </a:p>
          <a:p>
            <a:pPr lvl="1"/>
            <a:r>
              <a:rPr lang="en-US" dirty="0"/>
              <a:t>Peer entity authentication</a:t>
            </a:r>
          </a:p>
          <a:p>
            <a:pPr lvl="1"/>
            <a:r>
              <a:rPr lang="en-US" dirty="0"/>
              <a:t>Data origin authentication</a:t>
            </a:r>
          </a:p>
          <a:p>
            <a:pPr marL="0" indent="0">
              <a:buNone/>
            </a:pPr>
            <a:endParaRPr lang="en-IN" dirty="0"/>
          </a:p>
        </p:txBody>
      </p:sp>
      <p:sp>
        <p:nvSpPr>
          <p:cNvPr id="4" name="Footer Placeholder 3">
            <a:extLst>
              <a:ext uri="{FF2B5EF4-FFF2-40B4-BE49-F238E27FC236}">
                <a16:creationId xmlns:a16="http://schemas.microsoft.com/office/drawing/2014/main" id="{CE80EC45-B65B-45ED-AC4D-603B2C858378}"/>
              </a:ext>
            </a:extLst>
          </p:cNvPr>
          <p:cNvSpPr>
            <a:spLocks noGrp="1"/>
          </p:cNvSpPr>
          <p:nvPr>
            <p:ph type="ftr" sz="quarter" idx="11"/>
          </p:nvPr>
        </p:nvSpPr>
        <p:spPr/>
        <p:txBody>
          <a:bodyPr/>
          <a:lstStyle/>
          <a:p>
            <a:r>
              <a:rPr lang="en-IN" dirty="0"/>
              <a:t>Department of Computer science and Engineering         CSB4403-Applied Cryptography &amp; Network Security </a:t>
            </a:r>
          </a:p>
          <a:p>
            <a:endParaRPr lang="en-IN" dirty="0"/>
          </a:p>
        </p:txBody>
      </p:sp>
      <p:sp>
        <p:nvSpPr>
          <p:cNvPr id="5" name="Slide Number Placeholder 4">
            <a:extLst>
              <a:ext uri="{FF2B5EF4-FFF2-40B4-BE49-F238E27FC236}">
                <a16:creationId xmlns:a16="http://schemas.microsoft.com/office/drawing/2014/main" id="{91429DE0-ECD5-430F-97EA-6B4E9807BEA3}"/>
              </a:ext>
            </a:extLst>
          </p:cNvPr>
          <p:cNvSpPr>
            <a:spLocks noGrp="1"/>
          </p:cNvSpPr>
          <p:nvPr>
            <p:ph type="sldNum" sz="quarter" idx="12"/>
          </p:nvPr>
        </p:nvSpPr>
        <p:spPr/>
        <p:txBody>
          <a:bodyPr/>
          <a:lstStyle/>
          <a:p>
            <a:fld id="{8BA4E876-1E2A-41C4-BFA0-7D60E841BEBF}" type="slidenum">
              <a:rPr lang="en-IN" smtClean="0"/>
              <a:t>21</a:t>
            </a:fld>
            <a:endParaRPr lang="en-IN"/>
          </a:p>
        </p:txBody>
      </p:sp>
    </p:spTree>
    <p:extLst>
      <p:ext uri="{BB962C8B-B14F-4D97-AF65-F5344CB8AC3E}">
        <p14:creationId xmlns:p14="http://schemas.microsoft.com/office/powerpoint/2010/main" val="3555149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6B4F-1AFE-4B61-8568-A96CE3E2BE25}"/>
              </a:ext>
            </a:extLst>
          </p:cNvPr>
          <p:cNvSpPr>
            <a:spLocks noGrp="1"/>
          </p:cNvSpPr>
          <p:nvPr>
            <p:ph type="title"/>
          </p:nvPr>
        </p:nvSpPr>
        <p:spPr/>
        <p:txBody>
          <a:bodyPr>
            <a:normAutofit/>
          </a:bodyPr>
          <a:lstStyle/>
          <a:p>
            <a:r>
              <a:rPr lang="en-US" sz="3200" b="1" dirty="0">
                <a:latin typeface="+mn-lt"/>
              </a:rPr>
              <a:t>X.800 Service Categories-Access Control</a:t>
            </a:r>
            <a:endParaRPr lang="en-IN" sz="3200" b="1" dirty="0">
              <a:latin typeface="+mn-lt"/>
            </a:endParaRPr>
          </a:p>
        </p:txBody>
      </p:sp>
      <p:sp>
        <p:nvSpPr>
          <p:cNvPr id="3" name="Content Placeholder 2">
            <a:extLst>
              <a:ext uri="{FF2B5EF4-FFF2-40B4-BE49-F238E27FC236}">
                <a16:creationId xmlns:a16="http://schemas.microsoft.com/office/drawing/2014/main" id="{DD2C9E2B-03E2-4575-90A0-C2F5C34C946A}"/>
              </a:ext>
            </a:extLst>
          </p:cNvPr>
          <p:cNvSpPr>
            <a:spLocks noGrp="1"/>
          </p:cNvSpPr>
          <p:nvPr>
            <p:ph idx="1"/>
          </p:nvPr>
        </p:nvSpPr>
        <p:spPr/>
        <p:txBody>
          <a:bodyPr/>
          <a:lstStyle/>
          <a:p>
            <a:pPr eaLnBrk="1" hangingPunct="1"/>
            <a:r>
              <a:rPr lang="en-US" dirty="0"/>
              <a:t>The ability to limit and control the access to host systems and applications via communications links</a:t>
            </a:r>
          </a:p>
          <a:p>
            <a:pPr eaLnBrk="1" hangingPunct="1"/>
            <a:r>
              <a:rPr lang="en-US" dirty="0"/>
              <a:t>To achieve this, each entity trying to gain access must first be identified, or authenticated, so that access rights can be tailored to the individual</a:t>
            </a:r>
          </a:p>
          <a:p>
            <a:pPr marL="0" indent="0">
              <a:buNone/>
            </a:pPr>
            <a:endParaRPr lang="en-IN" dirty="0"/>
          </a:p>
        </p:txBody>
      </p:sp>
      <p:sp>
        <p:nvSpPr>
          <p:cNvPr id="4" name="Footer Placeholder 3">
            <a:extLst>
              <a:ext uri="{FF2B5EF4-FFF2-40B4-BE49-F238E27FC236}">
                <a16:creationId xmlns:a16="http://schemas.microsoft.com/office/drawing/2014/main" id="{CE80EC45-B65B-45ED-AC4D-603B2C858378}"/>
              </a:ext>
            </a:extLst>
          </p:cNvPr>
          <p:cNvSpPr>
            <a:spLocks noGrp="1"/>
          </p:cNvSpPr>
          <p:nvPr>
            <p:ph type="ftr" sz="quarter" idx="11"/>
          </p:nvPr>
        </p:nvSpPr>
        <p:spPr/>
        <p:txBody>
          <a:bodyPr/>
          <a:lstStyle/>
          <a:p>
            <a:r>
              <a:rPr lang="en-IN" dirty="0"/>
              <a:t>Department of Computer science and Engineering         CSB4403-Applied Cryptography &amp; Network Security </a:t>
            </a:r>
          </a:p>
          <a:p>
            <a:endParaRPr lang="en-IN" dirty="0"/>
          </a:p>
        </p:txBody>
      </p:sp>
      <p:sp>
        <p:nvSpPr>
          <p:cNvPr id="5" name="Slide Number Placeholder 4">
            <a:extLst>
              <a:ext uri="{FF2B5EF4-FFF2-40B4-BE49-F238E27FC236}">
                <a16:creationId xmlns:a16="http://schemas.microsoft.com/office/drawing/2014/main" id="{91429DE0-ECD5-430F-97EA-6B4E9807BEA3}"/>
              </a:ext>
            </a:extLst>
          </p:cNvPr>
          <p:cNvSpPr>
            <a:spLocks noGrp="1"/>
          </p:cNvSpPr>
          <p:nvPr>
            <p:ph type="sldNum" sz="quarter" idx="12"/>
          </p:nvPr>
        </p:nvSpPr>
        <p:spPr/>
        <p:txBody>
          <a:bodyPr/>
          <a:lstStyle/>
          <a:p>
            <a:fld id="{8BA4E876-1E2A-41C4-BFA0-7D60E841BEBF}" type="slidenum">
              <a:rPr lang="en-IN" smtClean="0"/>
              <a:t>22</a:t>
            </a:fld>
            <a:endParaRPr lang="en-IN"/>
          </a:p>
        </p:txBody>
      </p:sp>
    </p:spTree>
    <p:extLst>
      <p:ext uri="{BB962C8B-B14F-4D97-AF65-F5344CB8AC3E}">
        <p14:creationId xmlns:p14="http://schemas.microsoft.com/office/powerpoint/2010/main" val="86689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6B4F-1AFE-4B61-8568-A96CE3E2BE25}"/>
              </a:ext>
            </a:extLst>
          </p:cNvPr>
          <p:cNvSpPr>
            <a:spLocks noGrp="1"/>
          </p:cNvSpPr>
          <p:nvPr>
            <p:ph type="title"/>
          </p:nvPr>
        </p:nvSpPr>
        <p:spPr/>
        <p:txBody>
          <a:bodyPr>
            <a:normAutofit/>
          </a:bodyPr>
          <a:lstStyle/>
          <a:p>
            <a:r>
              <a:rPr lang="en-US" sz="3200" b="1" dirty="0">
                <a:latin typeface="+mn-lt"/>
              </a:rPr>
              <a:t>X.800 Service Categories-Data Confidentiality</a:t>
            </a:r>
            <a:endParaRPr lang="en-IN" sz="3200" b="1" dirty="0">
              <a:latin typeface="+mn-lt"/>
            </a:endParaRPr>
          </a:p>
        </p:txBody>
      </p:sp>
      <p:sp>
        <p:nvSpPr>
          <p:cNvPr id="3" name="Content Placeholder 2">
            <a:extLst>
              <a:ext uri="{FF2B5EF4-FFF2-40B4-BE49-F238E27FC236}">
                <a16:creationId xmlns:a16="http://schemas.microsoft.com/office/drawing/2014/main" id="{DD2C9E2B-03E2-4575-90A0-C2F5C34C946A}"/>
              </a:ext>
            </a:extLst>
          </p:cNvPr>
          <p:cNvSpPr>
            <a:spLocks noGrp="1"/>
          </p:cNvSpPr>
          <p:nvPr>
            <p:ph idx="1"/>
          </p:nvPr>
        </p:nvSpPr>
        <p:spPr/>
        <p:txBody>
          <a:bodyPr/>
          <a:lstStyle/>
          <a:p>
            <a:pPr eaLnBrk="1" hangingPunct="1">
              <a:defRPr/>
            </a:pPr>
            <a:r>
              <a:rPr lang="en-US" dirty="0"/>
              <a:t>The protection of transmitted data from passive attacks</a:t>
            </a:r>
          </a:p>
          <a:p>
            <a:pPr lvl="1" eaLnBrk="1" hangingPunct="1">
              <a:defRPr/>
            </a:pPr>
            <a:r>
              <a:rPr lang="en-US" dirty="0"/>
              <a:t>Broadest service protects all user data transmitted between two users over a period of time</a:t>
            </a:r>
          </a:p>
          <a:p>
            <a:pPr lvl="1" eaLnBrk="1" hangingPunct="1">
              <a:defRPr/>
            </a:pPr>
            <a:r>
              <a:rPr lang="en-US" dirty="0"/>
              <a:t>Narrower forms of service includes the protection of a single message or even specific fields within a message</a:t>
            </a:r>
          </a:p>
          <a:p>
            <a:pPr eaLnBrk="1" hangingPunct="1">
              <a:defRPr/>
            </a:pPr>
            <a:r>
              <a:rPr lang="en-US" dirty="0"/>
              <a:t>The protection of traffic flow from analysis</a:t>
            </a:r>
          </a:p>
          <a:p>
            <a:pPr lvl="1" eaLnBrk="1" hangingPunct="1">
              <a:defRPr/>
            </a:pPr>
            <a:r>
              <a:rPr lang="en-US" dirty="0"/>
              <a:t>This requires that an attacker not be able to observe the source and destination, frequency, length, or other characteristics of the traffic on a communications facility</a:t>
            </a:r>
          </a:p>
          <a:p>
            <a:pPr marL="0" indent="0">
              <a:buNone/>
            </a:pPr>
            <a:endParaRPr lang="en-IN" dirty="0"/>
          </a:p>
        </p:txBody>
      </p:sp>
      <p:sp>
        <p:nvSpPr>
          <p:cNvPr id="4" name="Footer Placeholder 3">
            <a:extLst>
              <a:ext uri="{FF2B5EF4-FFF2-40B4-BE49-F238E27FC236}">
                <a16:creationId xmlns:a16="http://schemas.microsoft.com/office/drawing/2014/main" id="{CE80EC45-B65B-45ED-AC4D-603B2C858378}"/>
              </a:ext>
            </a:extLst>
          </p:cNvPr>
          <p:cNvSpPr>
            <a:spLocks noGrp="1"/>
          </p:cNvSpPr>
          <p:nvPr>
            <p:ph type="ftr" sz="quarter" idx="11"/>
          </p:nvPr>
        </p:nvSpPr>
        <p:spPr/>
        <p:txBody>
          <a:bodyPr/>
          <a:lstStyle/>
          <a:p>
            <a:r>
              <a:rPr lang="en-IN" dirty="0"/>
              <a:t>Department of Computer science and Engineering         CSB4403-Applied Cryptography &amp; Network Security </a:t>
            </a:r>
          </a:p>
          <a:p>
            <a:endParaRPr lang="en-IN" dirty="0"/>
          </a:p>
        </p:txBody>
      </p:sp>
      <p:sp>
        <p:nvSpPr>
          <p:cNvPr id="5" name="Slide Number Placeholder 4">
            <a:extLst>
              <a:ext uri="{FF2B5EF4-FFF2-40B4-BE49-F238E27FC236}">
                <a16:creationId xmlns:a16="http://schemas.microsoft.com/office/drawing/2014/main" id="{91429DE0-ECD5-430F-97EA-6B4E9807BEA3}"/>
              </a:ext>
            </a:extLst>
          </p:cNvPr>
          <p:cNvSpPr>
            <a:spLocks noGrp="1"/>
          </p:cNvSpPr>
          <p:nvPr>
            <p:ph type="sldNum" sz="quarter" idx="12"/>
          </p:nvPr>
        </p:nvSpPr>
        <p:spPr/>
        <p:txBody>
          <a:bodyPr/>
          <a:lstStyle/>
          <a:p>
            <a:fld id="{8BA4E876-1E2A-41C4-BFA0-7D60E841BEBF}" type="slidenum">
              <a:rPr lang="en-IN" smtClean="0"/>
              <a:t>23</a:t>
            </a:fld>
            <a:endParaRPr lang="en-IN"/>
          </a:p>
        </p:txBody>
      </p:sp>
    </p:spTree>
    <p:extLst>
      <p:ext uri="{BB962C8B-B14F-4D97-AF65-F5344CB8AC3E}">
        <p14:creationId xmlns:p14="http://schemas.microsoft.com/office/powerpoint/2010/main" val="410194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6B4F-1AFE-4B61-8568-A96CE3E2BE25}"/>
              </a:ext>
            </a:extLst>
          </p:cNvPr>
          <p:cNvSpPr>
            <a:spLocks noGrp="1"/>
          </p:cNvSpPr>
          <p:nvPr>
            <p:ph type="title"/>
          </p:nvPr>
        </p:nvSpPr>
        <p:spPr/>
        <p:txBody>
          <a:bodyPr>
            <a:normAutofit/>
          </a:bodyPr>
          <a:lstStyle/>
          <a:p>
            <a:r>
              <a:rPr lang="en-US" sz="3200" b="1" dirty="0">
                <a:latin typeface="+mn-lt"/>
              </a:rPr>
              <a:t>X.800 Service Categories-Data Integrity</a:t>
            </a:r>
            <a:endParaRPr lang="en-IN" sz="3200" b="1" dirty="0">
              <a:latin typeface="+mn-lt"/>
            </a:endParaRPr>
          </a:p>
        </p:txBody>
      </p:sp>
      <p:sp>
        <p:nvSpPr>
          <p:cNvPr id="3" name="Content Placeholder 2">
            <a:extLst>
              <a:ext uri="{FF2B5EF4-FFF2-40B4-BE49-F238E27FC236}">
                <a16:creationId xmlns:a16="http://schemas.microsoft.com/office/drawing/2014/main" id="{DD2C9E2B-03E2-4575-90A0-C2F5C34C946A}"/>
              </a:ext>
            </a:extLst>
          </p:cNvPr>
          <p:cNvSpPr>
            <a:spLocks noGrp="1"/>
          </p:cNvSpPr>
          <p:nvPr>
            <p:ph idx="1"/>
          </p:nvPr>
        </p:nvSpPr>
        <p:spPr/>
        <p:txBody>
          <a:bodyPr/>
          <a:lstStyle/>
          <a:p>
            <a:r>
              <a:rPr lang="en-US" dirty="0"/>
              <a:t>Can apply to a stream of messages, a single message, or selected fields within a message</a:t>
            </a:r>
          </a:p>
          <a:p>
            <a:r>
              <a:rPr lang="en-US" dirty="0"/>
              <a:t>Connection-oriented integrity service, one that deals with a stream of messages, assures that messages are received as sent with no duplication, insertion, modification, reordering, or replays</a:t>
            </a:r>
          </a:p>
          <a:p>
            <a:r>
              <a:rPr lang="en-US" dirty="0"/>
              <a:t>A connectionless integrity service, one that deals with individual messages without regard to any larger context, generally provides protection against message modification only</a:t>
            </a:r>
          </a:p>
          <a:p>
            <a:pPr marL="0" indent="0">
              <a:buNone/>
            </a:pPr>
            <a:endParaRPr lang="en-IN" dirty="0"/>
          </a:p>
        </p:txBody>
      </p:sp>
      <p:sp>
        <p:nvSpPr>
          <p:cNvPr id="4" name="Footer Placeholder 3">
            <a:extLst>
              <a:ext uri="{FF2B5EF4-FFF2-40B4-BE49-F238E27FC236}">
                <a16:creationId xmlns:a16="http://schemas.microsoft.com/office/drawing/2014/main" id="{CE80EC45-B65B-45ED-AC4D-603B2C858378}"/>
              </a:ext>
            </a:extLst>
          </p:cNvPr>
          <p:cNvSpPr>
            <a:spLocks noGrp="1"/>
          </p:cNvSpPr>
          <p:nvPr>
            <p:ph type="ftr" sz="quarter" idx="11"/>
          </p:nvPr>
        </p:nvSpPr>
        <p:spPr/>
        <p:txBody>
          <a:bodyPr/>
          <a:lstStyle/>
          <a:p>
            <a:r>
              <a:rPr lang="en-IN" dirty="0"/>
              <a:t>Department of Computer science and Engineering         CSB4403-Applied Cryptography &amp; Network Security </a:t>
            </a:r>
          </a:p>
          <a:p>
            <a:endParaRPr lang="en-IN" dirty="0"/>
          </a:p>
        </p:txBody>
      </p:sp>
      <p:sp>
        <p:nvSpPr>
          <p:cNvPr id="5" name="Slide Number Placeholder 4">
            <a:extLst>
              <a:ext uri="{FF2B5EF4-FFF2-40B4-BE49-F238E27FC236}">
                <a16:creationId xmlns:a16="http://schemas.microsoft.com/office/drawing/2014/main" id="{91429DE0-ECD5-430F-97EA-6B4E9807BEA3}"/>
              </a:ext>
            </a:extLst>
          </p:cNvPr>
          <p:cNvSpPr>
            <a:spLocks noGrp="1"/>
          </p:cNvSpPr>
          <p:nvPr>
            <p:ph type="sldNum" sz="quarter" idx="12"/>
          </p:nvPr>
        </p:nvSpPr>
        <p:spPr/>
        <p:txBody>
          <a:bodyPr/>
          <a:lstStyle/>
          <a:p>
            <a:fld id="{8BA4E876-1E2A-41C4-BFA0-7D60E841BEBF}" type="slidenum">
              <a:rPr lang="en-IN" smtClean="0"/>
              <a:t>24</a:t>
            </a:fld>
            <a:endParaRPr lang="en-IN"/>
          </a:p>
        </p:txBody>
      </p:sp>
    </p:spTree>
    <p:extLst>
      <p:ext uri="{BB962C8B-B14F-4D97-AF65-F5344CB8AC3E}">
        <p14:creationId xmlns:p14="http://schemas.microsoft.com/office/powerpoint/2010/main" val="1764623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6B4F-1AFE-4B61-8568-A96CE3E2BE25}"/>
              </a:ext>
            </a:extLst>
          </p:cNvPr>
          <p:cNvSpPr>
            <a:spLocks noGrp="1"/>
          </p:cNvSpPr>
          <p:nvPr>
            <p:ph type="title"/>
          </p:nvPr>
        </p:nvSpPr>
        <p:spPr/>
        <p:txBody>
          <a:bodyPr>
            <a:normAutofit/>
          </a:bodyPr>
          <a:lstStyle/>
          <a:p>
            <a:r>
              <a:rPr lang="en-US" sz="3200" b="1" dirty="0">
                <a:latin typeface="+mn-lt"/>
              </a:rPr>
              <a:t>X.800 Service Categories-</a:t>
            </a:r>
            <a:r>
              <a:rPr lang="en-US" sz="4000" dirty="0"/>
              <a:t>Nonrepudiation </a:t>
            </a:r>
            <a:endParaRPr lang="en-IN" sz="3200" b="1" dirty="0">
              <a:latin typeface="+mn-lt"/>
            </a:endParaRPr>
          </a:p>
        </p:txBody>
      </p:sp>
      <p:sp>
        <p:nvSpPr>
          <p:cNvPr id="3" name="Content Placeholder 2">
            <a:extLst>
              <a:ext uri="{FF2B5EF4-FFF2-40B4-BE49-F238E27FC236}">
                <a16:creationId xmlns:a16="http://schemas.microsoft.com/office/drawing/2014/main" id="{DD2C9E2B-03E2-4575-90A0-C2F5C34C946A}"/>
              </a:ext>
            </a:extLst>
          </p:cNvPr>
          <p:cNvSpPr>
            <a:spLocks noGrp="1"/>
          </p:cNvSpPr>
          <p:nvPr>
            <p:ph idx="1"/>
          </p:nvPr>
        </p:nvSpPr>
        <p:spPr/>
        <p:txBody>
          <a:bodyPr/>
          <a:lstStyle/>
          <a:p>
            <a:pPr eaLnBrk="1" hangingPunct="1"/>
            <a:r>
              <a:rPr lang="en-US" dirty="0"/>
              <a:t>Prevents either sender or receiver from denying a transmitted message</a:t>
            </a:r>
          </a:p>
          <a:p>
            <a:pPr eaLnBrk="1" hangingPunct="1"/>
            <a:r>
              <a:rPr lang="en-US" dirty="0"/>
              <a:t>When a message is sent, the receiver can prove that the alleged sender in fact sent the message</a:t>
            </a:r>
          </a:p>
          <a:p>
            <a:pPr eaLnBrk="1" hangingPunct="1"/>
            <a:r>
              <a:rPr lang="en-US" dirty="0"/>
              <a:t>When a message is received, the sender can prove that the alleged receiver in fact received the message</a:t>
            </a:r>
          </a:p>
          <a:p>
            <a:pPr marL="0" indent="0">
              <a:buNone/>
            </a:pPr>
            <a:endParaRPr lang="en-IN" dirty="0"/>
          </a:p>
        </p:txBody>
      </p:sp>
      <p:sp>
        <p:nvSpPr>
          <p:cNvPr id="4" name="Footer Placeholder 3">
            <a:extLst>
              <a:ext uri="{FF2B5EF4-FFF2-40B4-BE49-F238E27FC236}">
                <a16:creationId xmlns:a16="http://schemas.microsoft.com/office/drawing/2014/main" id="{CE80EC45-B65B-45ED-AC4D-603B2C858378}"/>
              </a:ext>
            </a:extLst>
          </p:cNvPr>
          <p:cNvSpPr>
            <a:spLocks noGrp="1"/>
          </p:cNvSpPr>
          <p:nvPr>
            <p:ph type="ftr" sz="quarter" idx="11"/>
          </p:nvPr>
        </p:nvSpPr>
        <p:spPr/>
        <p:txBody>
          <a:bodyPr/>
          <a:lstStyle/>
          <a:p>
            <a:r>
              <a:rPr lang="en-IN" dirty="0"/>
              <a:t>Department of Computer science and Engineering         CSB4403-Applied Cryptography &amp; Network Security </a:t>
            </a:r>
          </a:p>
          <a:p>
            <a:endParaRPr lang="en-IN" dirty="0"/>
          </a:p>
        </p:txBody>
      </p:sp>
      <p:sp>
        <p:nvSpPr>
          <p:cNvPr id="5" name="Slide Number Placeholder 4">
            <a:extLst>
              <a:ext uri="{FF2B5EF4-FFF2-40B4-BE49-F238E27FC236}">
                <a16:creationId xmlns:a16="http://schemas.microsoft.com/office/drawing/2014/main" id="{91429DE0-ECD5-430F-97EA-6B4E9807BEA3}"/>
              </a:ext>
            </a:extLst>
          </p:cNvPr>
          <p:cNvSpPr>
            <a:spLocks noGrp="1"/>
          </p:cNvSpPr>
          <p:nvPr>
            <p:ph type="sldNum" sz="quarter" idx="12"/>
          </p:nvPr>
        </p:nvSpPr>
        <p:spPr/>
        <p:txBody>
          <a:bodyPr/>
          <a:lstStyle/>
          <a:p>
            <a:fld id="{8BA4E876-1E2A-41C4-BFA0-7D60E841BEBF}" type="slidenum">
              <a:rPr lang="en-IN" smtClean="0"/>
              <a:t>25</a:t>
            </a:fld>
            <a:endParaRPr lang="en-IN"/>
          </a:p>
        </p:txBody>
      </p:sp>
    </p:spTree>
    <p:extLst>
      <p:ext uri="{BB962C8B-B14F-4D97-AF65-F5344CB8AC3E}">
        <p14:creationId xmlns:p14="http://schemas.microsoft.com/office/powerpoint/2010/main" val="2825241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6B4F-1AFE-4B61-8568-A96CE3E2BE25}"/>
              </a:ext>
            </a:extLst>
          </p:cNvPr>
          <p:cNvSpPr>
            <a:spLocks noGrp="1"/>
          </p:cNvSpPr>
          <p:nvPr>
            <p:ph type="title"/>
          </p:nvPr>
        </p:nvSpPr>
        <p:spPr/>
        <p:txBody>
          <a:bodyPr>
            <a:normAutofit/>
          </a:bodyPr>
          <a:lstStyle/>
          <a:p>
            <a:r>
              <a:rPr lang="en-US" sz="3200" b="1" dirty="0">
                <a:latin typeface="+mn-lt"/>
              </a:rPr>
              <a:t>Security Mechanisms</a:t>
            </a:r>
            <a:endParaRPr lang="en-IN" sz="3200" b="1" dirty="0">
              <a:latin typeface="+mn-lt"/>
            </a:endParaRPr>
          </a:p>
        </p:txBody>
      </p:sp>
      <p:sp>
        <p:nvSpPr>
          <p:cNvPr id="3" name="Content Placeholder 2">
            <a:extLst>
              <a:ext uri="{FF2B5EF4-FFF2-40B4-BE49-F238E27FC236}">
                <a16:creationId xmlns:a16="http://schemas.microsoft.com/office/drawing/2014/main" id="{DD2C9E2B-03E2-4575-90A0-C2F5C34C946A}"/>
              </a:ext>
            </a:extLst>
          </p:cNvPr>
          <p:cNvSpPr>
            <a:spLocks noGrp="1"/>
          </p:cNvSpPr>
          <p:nvPr>
            <p:ph idx="1"/>
          </p:nvPr>
        </p:nvSpPr>
        <p:spPr>
          <a:xfrm>
            <a:off x="838200" y="1367161"/>
            <a:ext cx="10515600" cy="4809802"/>
          </a:xfrm>
        </p:spPr>
        <p:txBody>
          <a:bodyPr/>
          <a:lstStyle/>
          <a:p>
            <a:pPr lvl="0" rtl="0"/>
            <a:r>
              <a:rPr lang="en-US" sz="2400" i="0" dirty="0">
                <a:effectLst>
                  <a:outerShdw blurRad="38100" dist="38100" dir="2700000" algn="tl">
                    <a:srgbClr val="000000">
                      <a:alpha val="43137"/>
                    </a:srgbClr>
                  </a:outerShdw>
                </a:effectLst>
              </a:rPr>
              <a:t>Specific Security Mechanisms</a:t>
            </a:r>
          </a:p>
          <a:p>
            <a:pPr lvl="1" rtl="0"/>
            <a:r>
              <a:rPr lang="en-AU" dirty="0">
                <a:effectLst>
                  <a:outerShdw blurRad="38100" dist="38100" dir="2700000" algn="tl">
                    <a:srgbClr val="000000">
                      <a:alpha val="43137"/>
                    </a:srgbClr>
                  </a:outerShdw>
                </a:effectLst>
              </a:rPr>
              <a:t>Encipherment</a:t>
            </a:r>
          </a:p>
          <a:p>
            <a:pPr lvl="1" rtl="0"/>
            <a:r>
              <a:rPr lang="en-US" dirty="0">
                <a:effectLst>
                  <a:outerShdw blurRad="38100" dist="38100" dir="2700000" algn="tl">
                    <a:srgbClr val="000000">
                      <a:alpha val="43137"/>
                    </a:srgbClr>
                  </a:outerShdw>
                </a:effectLst>
              </a:rPr>
              <a:t>Digital signatures</a:t>
            </a:r>
          </a:p>
          <a:p>
            <a:pPr lvl="1" rtl="0"/>
            <a:r>
              <a:rPr lang="en-US" dirty="0">
                <a:effectLst>
                  <a:outerShdw blurRad="38100" dist="38100" dir="2700000" algn="tl">
                    <a:srgbClr val="000000">
                      <a:alpha val="43137"/>
                    </a:srgbClr>
                  </a:outerShdw>
                </a:effectLst>
              </a:rPr>
              <a:t>Access controls</a:t>
            </a:r>
          </a:p>
          <a:p>
            <a:pPr lvl="1" rtl="0"/>
            <a:r>
              <a:rPr lang="en-US" dirty="0">
                <a:effectLst>
                  <a:outerShdw blurRad="38100" dist="38100" dir="2700000" algn="tl">
                    <a:srgbClr val="000000">
                      <a:alpha val="43137"/>
                    </a:srgbClr>
                  </a:outerShdw>
                </a:effectLst>
              </a:rPr>
              <a:t>Data integrity</a:t>
            </a:r>
          </a:p>
          <a:p>
            <a:pPr lvl="1" rtl="0"/>
            <a:r>
              <a:rPr lang="en-US" dirty="0">
                <a:effectLst>
                  <a:outerShdw blurRad="38100" dist="38100" dir="2700000" algn="tl">
                    <a:srgbClr val="000000">
                      <a:alpha val="43137"/>
                    </a:srgbClr>
                  </a:outerShdw>
                </a:effectLst>
              </a:rPr>
              <a:t>Authentication exchange</a:t>
            </a:r>
          </a:p>
          <a:p>
            <a:pPr lvl="1" rtl="0"/>
            <a:r>
              <a:rPr lang="en-US" dirty="0">
                <a:effectLst>
                  <a:outerShdw blurRad="38100" dist="38100" dir="2700000" algn="tl">
                    <a:srgbClr val="000000">
                      <a:alpha val="43137"/>
                    </a:srgbClr>
                  </a:outerShdw>
                </a:effectLst>
              </a:rPr>
              <a:t>Traffic padding</a:t>
            </a:r>
          </a:p>
          <a:p>
            <a:pPr lvl="1" rtl="0"/>
            <a:r>
              <a:rPr lang="en-US" dirty="0">
                <a:effectLst>
                  <a:outerShdw blurRad="38100" dist="38100" dir="2700000" algn="tl">
                    <a:srgbClr val="000000">
                      <a:alpha val="43137"/>
                    </a:srgbClr>
                  </a:outerShdw>
                </a:effectLst>
              </a:rPr>
              <a:t>Routing control</a:t>
            </a:r>
          </a:p>
          <a:p>
            <a:pPr lvl="1"/>
            <a:r>
              <a:rPr lang="en-US" dirty="0">
                <a:effectLst>
                  <a:outerShdw blurRad="38100" dist="38100" dir="2700000" algn="tl">
                    <a:srgbClr val="000000">
                      <a:alpha val="43137"/>
                    </a:srgbClr>
                  </a:outerShdw>
                </a:effectLst>
              </a:rPr>
              <a:t>Notarization</a:t>
            </a:r>
            <a:endParaRPr lang="en-IN" dirty="0"/>
          </a:p>
          <a:p>
            <a:pPr marL="0" indent="0">
              <a:buNone/>
            </a:pPr>
            <a:endParaRPr lang="en-IN" dirty="0"/>
          </a:p>
        </p:txBody>
      </p:sp>
      <p:sp>
        <p:nvSpPr>
          <p:cNvPr id="4" name="Footer Placeholder 3">
            <a:extLst>
              <a:ext uri="{FF2B5EF4-FFF2-40B4-BE49-F238E27FC236}">
                <a16:creationId xmlns:a16="http://schemas.microsoft.com/office/drawing/2014/main" id="{CE80EC45-B65B-45ED-AC4D-603B2C858378}"/>
              </a:ext>
            </a:extLst>
          </p:cNvPr>
          <p:cNvSpPr>
            <a:spLocks noGrp="1"/>
          </p:cNvSpPr>
          <p:nvPr>
            <p:ph type="ftr" sz="quarter" idx="11"/>
          </p:nvPr>
        </p:nvSpPr>
        <p:spPr/>
        <p:txBody>
          <a:bodyPr/>
          <a:lstStyle/>
          <a:p>
            <a:r>
              <a:rPr lang="en-IN" dirty="0"/>
              <a:t>Department of Computer science and Engineering         CSB4403-Applied Cryptography &amp; Network Security </a:t>
            </a:r>
          </a:p>
          <a:p>
            <a:endParaRPr lang="en-IN" dirty="0"/>
          </a:p>
        </p:txBody>
      </p:sp>
      <p:sp>
        <p:nvSpPr>
          <p:cNvPr id="5" name="Slide Number Placeholder 4">
            <a:extLst>
              <a:ext uri="{FF2B5EF4-FFF2-40B4-BE49-F238E27FC236}">
                <a16:creationId xmlns:a16="http://schemas.microsoft.com/office/drawing/2014/main" id="{91429DE0-ECD5-430F-97EA-6B4E9807BEA3}"/>
              </a:ext>
            </a:extLst>
          </p:cNvPr>
          <p:cNvSpPr>
            <a:spLocks noGrp="1"/>
          </p:cNvSpPr>
          <p:nvPr>
            <p:ph type="sldNum" sz="quarter" idx="12"/>
          </p:nvPr>
        </p:nvSpPr>
        <p:spPr/>
        <p:txBody>
          <a:bodyPr/>
          <a:lstStyle/>
          <a:p>
            <a:fld id="{8BA4E876-1E2A-41C4-BFA0-7D60E841BEBF}" type="slidenum">
              <a:rPr lang="en-IN" smtClean="0"/>
              <a:t>26</a:t>
            </a:fld>
            <a:endParaRPr lang="en-IN"/>
          </a:p>
        </p:txBody>
      </p:sp>
    </p:spTree>
    <p:extLst>
      <p:ext uri="{BB962C8B-B14F-4D97-AF65-F5344CB8AC3E}">
        <p14:creationId xmlns:p14="http://schemas.microsoft.com/office/powerpoint/2010/main" val="1066007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6B4F-1AFE-4B61-8568-A96CE3E2BE25}"/>
              </a:ext>
            </a:extLst>
          </p:cNvPr>
          <p:cNvSpPr>
            <a:spLocks noGrp="1"/>
          </p:cNvSpPr>
          <p:nvPr>
            <p:ph type="title"/>
          </p:nvPr>
        </p:nvSpPr>
        <p:spPr/>
        <p:txBody>
          <a:bodyPr>
            <a:normAutofit/>
          </a:bodyPr>
          <a:lstStyle/>
          <a:p>
            <a:r>
              <a:rPr lang="en-US" sz="3200" b="1" dirty="0">
                <a:latin typeface="+mn-lt"/>
              </a:rPr>
              <a:t>Security Mechanisms</a:t>
            </a:r>
            <a:endParaRPr lang="en-IN" sz="3200" b="1" dirty="0">
              <a:latin typeface="+mn-lt"/>
            </a:endParaRPr>
          </a:p>
        </p:txBody>
      </p:sp>
      <p:sp>
        <p:nvSpPr>
          <p:cNvPr id="3" name="Content Placeholder 2">
            <a:extLst>
              <a:ext uri="{FF2B5EF4-FFF2-40B4-BE49-F238E27FC236}">
                <a16:creationId xmlns:a16="http://schemas.microsoft.com/office/drawing/2014/main" id="{DD2C9E2B-03E2-4575-90A0-C2F5C34C946A}"/>
              </a:ext>
            </a:extLst>
          </p:cNvPr>
          <p:cNvSpPr>
            <a:spLocks noGrp="1"/>
          </p:cNvSpPr>
          <p:nvPr>
            <p:ph idx="1"/>
          </p:nvPr>
        </p:nvSpPr>
        <p:spPr>
          <a:xfrm>
            <a:off x="838200" y="1367161"/>
            <a:ext cx="10515600" cy="4809802"/>
          </a:xfrm>
        </p:spPr>
        <p:txBody>
          <a:bodyPr/>
          <a:lstStyle/>
          <a:p>
            <a:pPr lvl="0" rtl="0"/>
            <a:r>
              <a:rPr lang="en-US" sz="2400" i="0" dirty="0">
                <a:effectLst>
                  <a:outerShdw blurRad="38100" dist="38100" dir="2700000" algn="tl">
                    <a:srgbClr val="000000">
                      <a:alpha val="43137"/>
                    </a:srgbClr>
                  </a:outerShdw>
                </a:effectLst>
              </a:rPr>
              <a:t>Pervasive Security Mechanisms</a:t>
            </a:r>
          </a:p>
          <a:p>
            <a:pPr lvl="1" rtl="0"/>
            <a:r>
              <a:rPr lang="en-US" dirty="0">
                <a:effectLst>
                  <a:outerShdw blurRad="38100" dist="38100" dir="2700000" algn="tl">
                    <a:srgbClr val="000000">
                      <a:alpha val="43137"/>
                    </a:srgbClr>
                  </a:outerShdw>
                </a:effectLst>
              </a:rPr>
              <a:t>Trusted functionality</a:t>
            </a:r>
          </a:p>
          <a:p>
            <a:pPr lvl="1" rtl="0"/>
            <a:r>
              <a:rPr lang="en-US" dirty="0">
                <a:effectLst>
                  <a:outerShdw blurRad="38100" dist="38100" dir="2700000" algn="tl">
                    <a:srgbClr val="000000">
                      <a:alpha val="43137"/>
                    </a:srgbClr>
                  </a:outerShdw>
                </a:effectLst>
              </a:rPr>
              <a:t>Security labels</a:t>
            </a:r>
          </a:p>
          <a:p>
            <a:pPr lvl="1" rtl="0"/>
            <a:r>
              <a:rPr lang="en-US" dirty="0">
                <a:effectLst>
                  <a:outerShdw blurRad="38100" dist="38100" dir="2700000" algn="tl">
                    <a:srgbClr val="000000">
                      <a:alpha val="43137"/>
                    </a:srgbClr>
                  </a:outerShdw>
                </a:effectLst>
              </a:rPr>
              <a:t>Event detection</a:t>
            </a:r>
          </a:p>
          <a:p>
            <a:pPr lvl="1" rtl="0"/>
            <a:r>
              <a:rPr lang="en-US" dirty="0">
                <a:effectLst>
                  <a:outerShdw blurRad="38100" dist="38100" dir="2700000" algn="tl">
                    <a:srgbClr val="000000">
                      <a:alpha val="43137"/>
                    </a:srgbClr>
                  </a:outerShdw>
                </a:effectLst>
              </a:rPr>
              <a:t>Security audit trails</a:t>
            </a:r>
          </a:p>
          <a:p>
            <a:pPr lvl="1" rtl="0"/>
            <a:r>
              <a:rPr lang="en-US" dirty="0">
                <a:effectLst>
                  <a:outerShdw blurRad="38100" dist="38100" dir="2700000" algn="tl">
                    <a:srgbClr val="000000">
                      <a:alpha val="43137"/>
                    </a:srgbClr>
                  </a:outerShdw>
                </a:effectLst>
              </a:rPr>
              <a:t>Security recovery</a:t>
            </a:r>
            <a:endParaRPr lang="en-AU" dirty="0">
              <a:effectLst>
                <a:outerShdw blurRad="38100" dist="38100" dir="2700000" algn="tl">
                  <a:srgbClr val="000000">
                    <a:alpha val="43137"/>
                  </a:srgbClr>
                </a:outerShdw>
              </a:effectLst>
            </a:endParaRPr>
          </a:p>
          <a:p>
            <a:pPr marL="0" indent="0">
              <a:buNone/>
            </a:pPr>
            <a:endParaRPr lang="en-IN" dirty="0"/>
          </a:p>
        </p:txBody>
      </p:sp>
      <p:sp>
        <p:nvSpPr>
          <p:cNvPr id="4" name="Footer Placeholder 3">
            <a:extLst>
              <a:ext uri="{FF2B5EF4-FFF2-40B4-BE49-F238E27FC236}">
                <a16:creationId xmlns:a16="http://schemas.microsoft.com/office/drawing/2014/main" id="{CE80EC45-B65B-45ED-AC4D-603B2C858378}"/>
              </a:ext>
            </a:extLst>
          </p:cNvPr>
          <p:cNvSpPr>
            <a:spLocks noGrp="1"/>
          </p:cNvSpPr>
          <p:nvPr>
            <p:ph type="ftr" sz="quarter" idx="11"/>
          </p:nvPr>
        </p:nvSpPr>
        <p:spPr>
          <a:xfrm>
            <a:off x="1447059" y="6356350"/>
            <a:ext cx="8522563" cy="365125"/>
          </a:xfrm>
        </p:spPr>
        <p:txBody>
          <a:bodyPr/>
          <a:lstStyle/>
          <a:p>
            <a:r>
              <a:rPr lang="en-IN" dirty="0"/>
              <a:t>Department of Computer science and Engineering         CSB4403-Applied Cryptography &amp; Network Security </a:t>
            </a:r>
          </a:p>
          <a:p>
            <a:endParaRPr lang="en-IN" dirty="0"/>
          </a:p>
        </p:txBody>
      </p:sp>
      <p:sp>
        <p:nvSpPr>
          <p:cNvPr id="5" name="Slide Number Placeholder 4">
            <a:extLst>
              <a:ext uri="{FF2B5EF4-FFF2-40B4-BE49-F238E27FC236}">
                <a16:creationId xmlns:a16="http://schemas.microsoft.com/office/drawing/2014/main" id="{91429DE0-ECD5-430F-97EA-6B4E9807BEA3}"/>
              </a:ext>
            </a:extLst>
          </p:cNvPr>
          <p:cNvSpPr>
            <a:spLocks noGrp="1"/>
          </p:cNvSpPr>
          <p:nvPr>
            <p:ph type="sldNum" sz="quarter" idx="12"/>
          </p:nvPr>
        </p:nvSpPr>
        <p:spPr/>
        <p:txBody>
          <a:bodyPr/>
          <a:lstStyle/>
          <a:p>
            <a:fld id="{8BA4E876-1E2A-41C4-BFA0-7D60E841BEBF}" type="slidenum">
              <a:rPr lang="en-IN" smtClean="0"/>
              <a:t>27</a:t>
            </a:fld>
            <a:endParaRPr lang="en-IN"/>
          </a:p>
        </p:txBody>
      </p:sp>
    </p:spTree>
    <p:extLst>
      <p:ext uri="{BB962C8B-B14F-4D97-AF65-F5344CB8AC3E}">
        <p14:creationId xmlns:p14="http://schemas.microsoft.com/office/powerpoint/2010/main" val="3950947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EEC7F-FD87-4B0A-9DEF-4BC7D9BCB9A5}"/>
              </a:ext>
            </a:extLst>
          </p:cNvPr>
          <p:cNvSpPr>
            <a:spLocks noGrp="1"/>
          </p:cNvSpPr>
          <p:nvPr>
            <p:ph type="title"/>
          </p:nvPr>
        </p:nvSpPr>
        <p:spPr/>
        <p:txBody>
          <a:bodyPr>
            <a:normAutofit/>
          </a:bodyPr>
          <a:lstStyle/>
          <a:p>
            <a:r>
              <a:rPr lang="en-IN" sz="3200" b="1" dirty="0">
                <a:latin typeface="+mn-lt"/>
              </a:rPr>
              <a:t>Relationship Between security Services &amp;Mechanisms</a:t>
            </a:r>
          </a:p>
        </p:txBody>
      </p:sp>
      <p:pic>
        <p:nvPicPr>
          <p:cNvPr id="7" name="Content Placeholder 6">
            <a:extLst>
              <a:ext uri="{FF2B5EF4-FFF2-40B4-BE49-F238E27FC236}">
                <a16:creationId xmlns:a16="http://schemas.microsoft.com/office/drawing/2014/main" id="{F2761B3F-1DE2-4618-B33A-EE23162FB071}"/>
              </a:ext>
            </a:extLst>
          </p:cNvPr>
          <p:cNvPicPr>
            <a:picLocks noGrp="1" noChangeAspect="1"/>
          </p:cNvPicPr>
          <p:nvPr>
            <p:ph idx="1"/>
          </p:nvPr>
        </p:nvPicPr>
        <p:blipFill>
          <a:blip r:embed="rId2"/>
          <a:stretch>
            <a:fillRect/>
          </a:stretch>
        </p:blipFill>
        <p:spPr>
          <a:xfrm>
            <a:off x="1371600" y="2691606"/>
            <a:ext cx="9448800" cy="2619375"/>
          </a:xfrm>
        </p:spPr>
      </p:pic>
      <p:sp>
        <p:nvSpPr>
          <p:cNvPr id="4" name="Footer Placeholder 3">
            <a:extLst>
              <a:ext uri="{FF2B5EF4-FFF2-40B4-BE49-F238E27FC236}">
                <a16:creationId xmlns:a16="http://schemas.microsoft.com/office/drawing/2014/main" id="{EF5AB79A-836F-46D6-92C6-CF434CCFF0F2}"/>
              </a:ext>
            </a:extLst>
          </p:cNvPr>
          <p:cNvSpPr>
            <a:spLocks noGrp="1"/>
          </p:cNvSpPr>
          <p:nvPr>
            <p:ph type="ftr" sz="quarter" idx="11"/>
          </p:nvPr>
        </p:nvSpPr>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22689F33-6359-458C-99BA-AFE63D650FBF}"/>
              </a:ext>
            </a:extLst>
          </p:cNvPr>
          <p:cNvSpPr>
            <a:spLocks noGrp="1"/>
          </p:cNvSpPr>
          <p:nvPr>
            <p:ph type="sldNum" sz="quarter" idx="12"/>
          </p:nvPr>
        </p:nvSpPr>
        <p:spPr/>
        <p:txBody>
          <a:bodyPr/>
          <a:lstStyle/>
          <a:p>
            <a:fld id="{8BA4E876-1E2A-41C4-BFA0-7D60E841BEBF}" type="slidenum">
              <a:rPr lang="en-IN" smtClean="0"/>
              <a:t>28</a:t>
            </a:fld>
            <a:endParaRPr lang="en-IN"/>
          </a:p>
        </p:txBody>
      </p:sp>
    </p:spTree>
    <p:extLst>
      <p:ext uri="{BB962C8B-B14F-4D97-AF65-F5344CB8AC3E}">
        <p14:creationId xmlns:p14="http://schemas.microsoft.com/office/powerpoint/2010/main" val="218486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rmAutofit/>
          </a:bodyPr>
          <a:lstStyle/>
          <a:p>
            <a:r>
              <a:rPr lang="en-IN" sz="3200" b="1" dirty="0">
                <a:latin typeface="+mn-lt"/>
              </a:rPr>
              <a:t>Model For Network Security</a:t>
            </a:r>
          </a:p>
        </p:txBody>
      </p:sp>
      <p:sp>
        <p:nvSpPr>
          <p:cNvPr id="3" name="Content Placeholder 2">
            <a:extLst>
              <a:ext uri="{FF2B5EF4-FFF2-40B4-BE49-F238E27FC236}">
                <a16:creationId xmlns:a16="http://schemas.microsoft.com/office/drawing/2014/main" id="{831F5613-AE9D-4300-9A38-6D8688E27E2B}"/>
              </a:ext>
            </a:extLst>
          </p:cNvPr>
          <p:cNvSpPr>
            <a:spLocks noGrp="1"/>
          </p:cNvSpPr>
          <p:nvPr>
            <p:ph idx="1"/>
          </p:nvPr>
        </p:nvSpPr>
        <p:spPr>
          <a:xfrm>
            <a:off x="838200" y="1118586"/>
            <a:ext cx="10515600" cy="5058377"/>
          </a:xfrm>
        </p:spPr>
        <p:txBody>
          <a:bodyPr/>
          <a:lstStyle/>
          <a:p>
            <a:endParaRPr lang="en-IN" dirty="0"/>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29</a:t>
            </a:fld>
            <a:endParaRPr lang="en-IN"/>
          </a:p>
        </p:txBody>
      </p:sp>
      <p:pic>
        <p:nvPicPr>
          <p:cNvPr id="6" name="Picture 3" descr="f2.pdf">
            <a:extLst>
              <a:ext uri="{FF2B5EF4-FFF2-40B4-BE49-F238E27FC236}">
                <a16:creationId xmlns:a16="http://schemas.microsoft.com/office/drawing/2014/main" id="{AB1C90E8-23CA-4D72-AF4E-BA4C05ACEDC6}"/>
              </a:ext>
            </a:extLst>
          </p:cNvPr>
          <p:cNvPicPr>
            <a:picLocks noChangeAspect="1"/>
          </p:cNvPicPr>
          <p:nvPr/>
        </p:nvPicPr>
        <p:blipFill>
          <a:blip r:embed="rId2"/>
          <a:srcRect t="12941" r="2727" b="11765"/>
          <a:stretch>
            <a:fillRect/>
          </a:stretch>
        </p:blipFill>
        <p:spPr bwMode="auto">
          <a:xfrm>
            <a:off x="1802167" y="804069"/>
            <a:ext cx="9131300" cy="5462587"/>
          </a:xfrm>
          <a:prstGeom prst="rect">
            <a:avLst/>
          </a:prstGeom>
          <a:noFill/>
          <a:ln w="9525">
            <a:noFill/>
            <a:miter lim="800000"/>
            <a:headEnd/>
            <a:tailEnd/>
          </a:ln>
        </p:spPr>
      </p:pic>
    </p:spTree>
    <p:extLst>
      <p:ext uri="{BB962C8B-B14F-4D97-AF65-F5344CB8AC3E}">
        <p14:creationId xmlns:p14="http://schemas.microsoft.com/office/powerpoint/2010/main" val="4168926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C095-3147-4128-9867-F4F1AC7A35B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A83F2D8-821D-4241-909D-B69F6B814BDE}"/>
              </a:ext>
            </a:extLst>
          </p:cNvPr>
          <p:cNvSpPr>
            <a:spLocks noGrp="1"/>
          </p:cNvSpPr>
          <p:nvPr>
            <p:ph idx="1"/>
          </p:nvPr>
        </p:nvSpPr>
        <p:spPr/>
        <p:txBody>
          <a:bodyPr>
            <a:normAutofit/>
          </a:bodyPr>
          <a:lstStyle/>
          <a:p>
            <a:pPr marL="0" indent="0">
              <a:buNone/>
            </a:pPr>
            <a:r>
              <a:rPr lang="en-US" sz="2400" dirty="0"/>
              <a:t>Cryptographic algorithms and protocols can be grouped into four main areas:</a:t>
            </a:r>
          </a:p>
          <a:p>
            <a:r>
              <a:rPr lang="en-US" sz="2400" dirty="0"/>
              <a:t>Symmetric encryption </a:t>
            </a:r>
          </a:p>
          <a:p>
            <a:r>
              <a:rPr lang="en-US" sz="2400" dirty="0"/>
              <a:t>Asymmetric encryption</a:t>
            </a:r>
          </a:p>
          <a:p>
            <a:r>
              <a:rPr lang="en-US" sz="2400" dirty="0"/>
              <a:t>Data integrity algorithms</a:t>
            </a:r>
          </a:p>
          <a:p>
            <a:r>
              <a:rPr lang="en-US" sz="2400" dirty="0"/>
              <a:t>Authentication protocols</a:t>
            </a:r>
            <a:endParaRPr lang="en-IN" sz="2400" dirty="0">
              <a:solidFill>
                <a:srgbClr val="FF0000"/>
              </a:solidFill>
            </a:endParaRPr>
          </a:p>
        </p:txBody>
      </p:sp>
      <p:sp>
        <p:nvSpPr>
          <p:cNvPr id="4" name="Footer Placeholder 3">
            <a:extLst>
              <a:ext uri="{FF2B5EF4-FFF2-40B4-BE49-F238E27FC236}">
                <a16:creationId xmlns:a16="http://schemas.microsoft.com/office/drawing/2014/main" id="{9C71718E-9AED-4DFA-82E9-12813F28FB3E}"/>
              </a:ext>
            </a:extLst>
          </p:cNvPr>
          <p:cNvSpPr>
            <a:spLocks noGrp="1"/>
          </p:cNvSpPr>
          <p:nvPr>
            <p:ph type="ftr" sz="quarter" idx="11"/>
          </p:nvPr>
        </p:nvSpPr>
        <p:spPr>
          <a:xfrm>
            <a:off x="1251751" y="6356350"/>
            <a:ext cx="8726750"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8C446AA4-67E3-4E07-90BE-EA673AF64F2F}"/>
              </a:ext>
            </a:extLst>
          </p:cNvPr>
          <p:cNvSpPr>
            <a:spLocks noGrp="1"/>
          </p:cNvSpPr>
          <p:nvPr>
            <p:ph type="sldNum" sz="quarter" idx="12"/>
          </p:nvPr>
        </p:nvSpPr>
        <p:spPr/>
        <p:txBody>
          <a:bodyPr/>
          <a:lstStyle/>
          <a:p>
            <a:fld id="{8BA4E876-1E2A-41C4-BFA0-7D60E841BEBF}" type="slidenum">
              <a:rPr lang="en-IN" smtClean="0"/>
              <a:t>3</a:t>
            </a:fld>
            <a:endParaRPr lang="en-IN" dirty="0"/>
          </a:p>
        </p:txBody>
      </p:sp>
    </p:spTree>
    <p:extLst>
      <p:ext uri="{BB962C8B-B14F-4D97-AF65-F5344CB8AC3E}">
        <p14:creationId xmlns:p14="http://schemas.microsoft.com/office/powerpoint/2010/main" val="1584770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rmAutofit/>
          </a:bodyPr>
          <a:lstStyle/>
          <a:p>
            <a:r>
              <a:rPr lang="en-US" sz="3200" b="1" dirty="0">
                <a:latin typeface="+mn-lt"/>
              </a:rPr>
              <a:t>Network Access Security Model</a:t>
            </a:r>
            <a:endParaRPr lang="en-IN" sz="3200" b="1" dirty="0">
              <a:latin typeface="+mn-lt"/>
            </a:endParaRPr>
          </a:p>
        </p:txBody>
      </p:sp>
      <p:sp>
        <p:nvSpPr>
          <p:cNvPr id="3" name="Content Placeholder 2">
            <a:extLst>
              <a:ext uri="{FF2B5EF4-FFF2-40B4-BE49-F238E27FC236}">
                <a16:creationId xmlns:a16="http://schemas.microsoft.com/office/drawing/2014/main" id="{831F5613-AE9D-4300-9A38-6D8688E27E2B}"/>
              </a:ext>
            </a:extLst>
          </p:cNvPr>
          <p:cNvSpPr>
            <a:spLocks noGrp="1"/>
          </p:cNvSpPr>
          <p:nvPr>
            <p:ph idx="1"/>
          </p:nvPr>
        </p:nvSpPr>
        <p:spPr>
          <a:xfrm>
            <a:off x="838200" y="1118586"/>
            <a:ext cx="10515600" cy="5058377"/>
          </a:xfrm>
        </p:spPr>
        <p:txBody>
          <a:bodyPr/>
          <a:lstStyle/>
          <a:p>
            <a:endParaRPr lang="en-IN" dirty="0"/>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30</a:t>
            </a:fld>
            <a:endParaRPr lang="en-IN"/>
          </a:p>
        </p:txBody>
      </p:sp>
      <p:pic>
        <p:nvPicPr>
          <p:cNvPr id="7" name="Picture 3" descr="f3.pdf">
            <a:extLst>
              <a:ext uri="{FF2B5EF4-FFF2-40B4-BE49-F238E27FC236}">
                <a16:creationId xmlns:a16="http://schemas.microsoft.com/office/drawing/2014/main" id="{9C5CA99E-9FAA-4FF6-9C4A-FD57068B48F4}"/>
              </a:ext>
            </a:extLst>
          </p:cNvPr>
          <p:cNvPicPr>
            <a:picLocks noChangeAspect="1"/>
          </p:cNvPicPr>
          <p:nvPr/>
        </p:nvPicPr>
        <p:blipFill>
          <a:blip r:embed="rId2"/>
          <a:srcRect l="2353" t="28181" r="3529" b="33636"/>
          <a:stretch>
            <a:fillRect/>
          </a:stretch>
        </p:blipFill>
        <p:spPr bwMode="auto">
          <a:xfrm>
            <a:off x="1819922" y="1297973"/>
            <a:ext cx="9144000" cy="4800600"/>
          </a:xfrm>
          <a:prstGeom prst="rect">
            <a:avLst/>
          </a:prstGeom>
          <a:noFill/>
          <a:ln w="9525">
            <a:noFill/>
            <a:miter lim="800000"/>
            <a:headEnd/>
            <a:tailEnd/>
          </a:ln>
        </p:spPr>
      </p:pic>
    </p:spTree>
    <p:extLst>
      <p:ext uri="{BB962C8B-B14F-4D97-AF65-F5344CB8AC3E}">
        <p14:creationId xmlns:p14="http://schemas.microsoft.com/office/powerpoint/2010/main" val="1480244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rmAutofit/>
          </a:bodyPr>
          <a:lstStyle/>
          <a:p>
            <a:r>
              <a:rPr lang="en-US" sz="3200" b="1" dirty="0">
                <a:latin typeface="+mn-lt"/>
              </a:rPr>
              <a:t>Unwanted Access</a:t>
            </a:r>
            <a:endParaRPr lang="en-IN" sz="3200" b="1" dirty="0">
              <a:latin typeface="+mn-lt"/>
            </a:endParaRPr>
          </a:p>
        </p:txBody>
      </p:sp>
      <p:sp>
        <p:nvSpPr>
          <p:cNvPr id="3" name="Content Placeholder 2">
            <a:extLst>
              <a:ext uri="{FF2B5EF4-FFF2-40B4-BE49-F238E27FC236}">
                <a16:creationId xmlns:a16="http://schemas.microsoft.com/office/drawing/2014/main" id="{831F5613-AE9D-4300-9A38-6D8688E27E2B}"/>
              </a:ext>
            </a:extLst>
          </p:cNvPr>
          <p:cNvSpPr>
            <a:spLocks noGrp="1"/>
          </p:cNvSpPr>
          <p:nvPr>
            <p:ph idx="1"/>
          </p:nvPr>
        </p:nvSpPr>
        <p:spPr>
          <a:xfrm>
            <a:off x="838200" y="1118586"/>
            <a:ext cx="10515600" cy="5058377"/>
          </a:xfrm>
        </p:spPr>
        <p:txBody>
          <a:bodyPr/>
          <a:lstStyle/>
          <a:p>
            <a:pPr eaLnBrk="1" hangingPunct="1">
              <a:defRPr/>
            </a:pPr>
            <a:r>
              <a:rPr lang="en-US" dirty="0"/>
              <a:t>Placement in a computer system of logic that exploits vulnerabilities in the system and that can affect application programs as well as utility programs such as editors and compilers</a:t>
            </a:r>
          </a:p>
          <a:p>
            <a:pPr eaLnBrk="1" hangingPunct="1">
              <a:defRPr/>
            </a:pPr>
            <a:r>
              <a:rPr lang="en-US" dirty="0"/>
              <a:t>Programs can present two kinds of threats:</a:t>
            </a:r>
          </a:p>
          <a:p>
            <a:pPr lvl="1" eaLnBrk="1" hangingPunct="1">
              <a:defRPr/>
            </a:pPr>
            <a:r>
              <a:rPr lang="en-US" dirty="0"/>
              <a:t>Information access threats</a:t>
            </a:r>
          </a:p>
          <a:p>
            <a:pPr lvl="2" eaLnBrk="1" hangingPunct="1">
              <a:defRPr/>
            </a:pPr>
            <a:r>
              <a:rPr lang="en-US" dirty="0"/>
              <a:t>Intercept or modify data on behalf of users who should not have access to that data</a:t>
            </a:r>
          </a:p>
          <a:p>
            <a:pPr lvl="1" eaLnBrk="1" hangingPunct="1">
              <a:defRPr/>
            </a:pPr>
            <a:r>
              <a:rPr lang="en-US" dirty="0"/>
              <a:t>Service threats</a:t>
            </a:r>
          </a:p>
          <a:p>
            <a:pPr lvl="2" eaLnBrk="1" hangingPunct="1">
              <a:defRPr/>
            </a:pPr>
            <a:r>
              <a:rPr lang="en-US" dirty="0"/>
              <a:t>Exploit service flaws in computers to inhibit use by legitimate users</a:t>
            </a:r>
          </a:p>
          <a:p>
            <a:endParaRPr lang="en-IN" dirty="0"/>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31</a:t>
            </a:fld>
            <a:endParaRPr lang="en-IN"/>
          </a:p>
        </p:txBody>
      </p:sp>
    </p:spTree>
    <p:extLst>
      <p:ext uri="{BB962C8B-B14F-4D97-AF65-F5344CB8AC3E}">
        <p14:creationId xmlns:p14="http://schemas.microsoft.com/office/powerpoint/2010/main" val="4276838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rmAutofit/>
          </a:bodyPr>
          <a:lstStyle/>
          <a:p>
            <a:pPr algn="ctr"/>
            <a:r>
              <a:rPr lang="en-US" sz="3200" b="1" dirty="0">
                <a:latin typeface="+mn-lt"/>
              </a:rPr>
              <a:t>Symmetric Encryption</a:t>
            </a:r>
            <a:endParaRPr lang="en-IN" sz="3200" b="1" dirty="0">
              <a:latin typeface="+mn-lt"/>
            </a:endParaRPr>
          </a:p>
        </p:txBody>
      </p:sp>
      <p:sp>
        <p:nvSpPr>
          <p:cNvPr id="3" name="Content Placeholder 2">
            <a:extLst>
              <a:ext uri="{FF2B5EF4-FFF2-40B4-BE49-F238E27FC236}">
                <a16:creationId xmlns:a16="http://schemas.microsoft.com/office/drawing/2014/main" id="{831F5613-AE9D-4300-9A38-6D8688E27E2B}"/>
              </a:ext>
            </a:extLst>
          </p:cNvPr>
          <p:cNvSpPr>
            <a:spLocks noGrp="1"/>
          </p:cNvSpPr>
          <p:nvPr>
            <p:ph idx="1"/>
          </p:nvPr>
        </p:nvSpPr>
        <p:spPr>
          <a:xfrm>
            <a:off x="838200" y="1118586"/>
            <a:ext cx="10515600" cy="5058377"/>
          </a:xfrm>
        </p:spPr>
        <p:txBody>
          <a:bodyPr/>
          <a:lstStyle/>
          <a:p>
            <a:r>
              <a:rPr lang="en-US" dirty="0"/>
              <a:t>Also referred to as conventional encryption or single-key encryption</a:t>
            </a:r>
          </a:p>
          <a:p>
            <a:pPr marL="0" indent="0">
              <a:buNone/>
            </a:pPr>
            <a:endParaRPr lang="en-US" dirty="0"/>
          </a:p>
          <a:p>
            <a:r>
              <a:rPr lang="en-US" dirty="0"/>
              <a:t>Was the only type of encryption in use prior to the development of public-key encryption in the 1970s</a:t>
            </a:r>
          </a:p>
          <a:p>
            <a:pPr marL="0" indent="0">
              <a:buNone/>
            </a:pPr>
            <a:endParaRPr lang="en-US" dirty="0"/>
          </a:p>
          <a:p>
            <a:r>
              <a:rPr lang="en-US" dirty="0"/>
              <a:t>Remains by far the most widely used of the two types of encryption</a:t>
            </a:r>
            <a:endParaRPr lang="en-AU" dirty="0"/>
          </a:p>
          <a:p>
            <a:endParaRPr lang="en-IN" dirty="0"/>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32</a:t>
            </a:fld>
            <a:endParaRPr lang="en-IN"/>
          </a:p>
        </p:txBody>
      </p:sp>
    </p:spTree>
    <p:extLst>
      <p:ext uri="{BB962C8B-B14F-4D97-AF65-F5344CB8AC3E}">
        <p14:creationId xmlns:p14="http://schemas.microsoft.com/office/powerpoint/2010/main" val="2792899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rmAutofit/>
          </a:bodyPr>
          <a:lstStyle/>
          <a:p>
            <a:pPr algn="ctr"/>
            <a:r>
              <a:rPr lang="en-US" sz="3200" b="1" dirty="0">
                <a:latin typeface="+mn-lt"/>
              </a:rPr>
              <a:t>Basic Terminologies</a:t>
            </a:r>
            <a:endParaRPr lang="en-IN" sz="3200" b="1" dirty="0">
              <a:latin typeface="+mn-lt"/>
            </a:endParaRPr>
          </a:p>
        </p:txBody>
      </p:sp>
      <p:sp>
        <p:nvSpPr>
          <p:cNvPr id="3" name="Content Placeholder 2">
            <a:extLst>
              <a:ext uri="{FF2B5EF4-FFF2-40B4-BE49-F238E27FC236}">
                <a16:creationId xmlns:a16="http://schemas.microsoft.com/office/drawing/2014/main" id="{831F5613-AE9D-4300-9A38-6D8688E27E2B}"/>
              </a:ext>
            </a:extLst>
          </p:cNvPr>
          <p:cNvSpPr>
            <a:spLocks noGrp="1"/>
          </p:cNvSpPr>
          <p:nvPr>
            <p:ph idx="1"/>
          </p:nvPr>
        </p:nvSpPr>
        <p:spPr>
          <a:xfrm>
            <a:off x="838200" y="1118586"/>
            <a:ext cx="10515600" cy="5058377"/>
          </a:xfrm>
        </p:spPr>
        <p:txBody>
          <a:bodyPr/>
          <a:lstStyle/>
          <a:p>
            <a:r>
              <a:rPr lang="en-AU" dirty="0"/>
              <a:t>Plaintext</a:t>
            </a:r>
          </a:p>
          <a:p>
            <a:pPr lvl="1"/>
            <a:r>
              <a:rPr lang="en-AU" dirty="0"/>
              <a:t>The original message</a:t>
            </a:r>
          </a:p>
          <a:p>
            <a:r>
              <a:rPr lang="en-AU" dirty="0"/>
              <a:t>Ciphertext</a:t>
            </a:r>
          </a:p>
          <a:p>
            <a:pPr lvl="1"/>
            <a:r>
              <a:rPr lang="en-AU" dirty="0"/>
              <a:t>The coded message</a:t>
            </a:r>
          </a:p>
          <a:p>
            <a:r>
              <a:rPr lang="en-AU" dirty="0"/>
              <a:t>Enciphering or encryption</a:t>
            </a:r>
          </a:p>
          <a:p>
            <a:pPr lvl="1"/>
            <a:r>
              <a:rPr lang="en-AU" dirty="0"/>
              <a:t>Process of converting from plaintext to ciphertext</a:t>
            </a:r>
          </a:p>
          <a:p>
            <a:r>
              <a:rPr lang="en-US" dirty="0"/>
              <a:t>Deciphering or decryption</a:t>
            </a:r>
          </a:p>
          <a:p>
            <a:pPr lvl="1"/>
            <a:r>
              <a:rPr lang="en-US" dirty="0"/>
              <a:t>Restoring the plaintext from the ciphertext</a:t>
            </a:r>
          </a:p>
          <a:p>
            <a:r>
              <a:rPr lang="en-US" sz="2353" dirty="0"/>
              <a:t>Cryptography</a:t>
            </a:r>
          </a:p>
          <a:p>
            <a:pPr lvl="1"/>
            <a:r>
              <a:rPr lang="en-US" dirty="0"/>
              <a:t>Study of encryption</a:t>
            </a:r>
          </a:p>
          <a:p>
            <a:endParaRPr lang="en-IN" dirty="0"/>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33</a:t>
            </a:fld>
            <a:endParaRPr lang="en-IN"/>
          </a:p>
        </p:txBody>
      </p:sp>
    </p:spTree>
    <p:extLst>
      <p:ext uri="{BB962C8B-B14F-4D97-AF65-F5344CB8AC3E}">
        <p14:creationId xmlns:p14="http://schemas.microsoft.com/office/powerpoint/2010/main" val="3435958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rmAutofit/>
          </a:bodyPr>
          <a:lstStyle/>
          <a:p>
            <a:pPr algn="ctr"/>
            <a:r>
              <a:rPr lang="en-US" sz="3200" b="1" dirty="0">
                <a:latin typeface="+mn-lt"/>
              </a:rPr>
              <a:t>Basic Terminologies</a:t>
            </a:r>
            <a:endParaRPr lang="en-IN" sz="3200" b="1" dirty="0">
              <a:latin typeface="+mn-lt"/>
            </a:endParaRPr>
          </a:p>
        </p:txBody>
      </p:sp>
      <p:sp>
        <p:nvSpPr>
          <p:cNvPr id="3" name="Content Placeholder 2">
            <a:extLst>
              <a:ext uri="{FF2B5EF4-FFF2-40B4-BE49-F238E27FC236}">
                <a16:creationId xmlns:a16="http://schemas.microsoft.com/office/drawing/2014/main" id="{831F5613-AE9D-4300-9A38-6D8688E27E2B}"/>
              </a:ext>
            </a:extLst>
          </p:cNvPr>
          <p:cNvSpPr>
            <a:spLocks noGrp="1"/>
          </p:cNvSpPr>
          <p:nvPr>
            <p:ph idx="1"/>
          </p:nvPr>
        </p:nvSpPr>
        <p:spPr>
          <a:xfrm>
            <a:off x="838200" y="1118586"/>
            <a:ext cx="10515600" cy="5058377"/>
          </a:xfrm>
        </p:spPr>
        <p:txBody>
          <a:bodyPr/>
          <a:lstStyle/>
          <a:p>
            <a:r>
              <a:rPr lang="en-US" dirty="0"/>
              <a:t>Cryptographic system or cipher</a:t>
            </a:r>
          </a:p>
          <a:p>
            <a:pPr lvl="1"/>
            <a:r>
              <a:rPr lang="en-US" dirty="0"/>
              <a:t>Schemes used for encryption</a:t>
            </a:r>
          </a:p>
          <a:p>
            <a:r>
              <a:rPr lang="en-US" dirty="0"/>
              <a:t>Cryptanalysis </a:t>
            </a:r>
          </a:p>
          <a:p>
            <a:pPr lvl="1"/>
            <a:r>
              <a:rPr lang="en-US" dirty="0"/>
              <a:t>Techniques used for deciphering a message without any knowledge of the enciphering details</a:t>
            </a:r>
          </a:p>
          <a:p>
            <a:r>
              <a:rPr lang="en-US" dirty="0"/>
              <a:t>Cryptology </a:t>
            </a:r>
          </a:p>
          <a:p>
            <a:pPr lvl="1"/>
            <a:r>
              <a:rPr lang="en-US" dirty="0"/>
              <a:t>Areas of cryptography and cryptanalysis together</a:t>
            </a:r>
          </a:p>
          <a:p>
            <a:endParaRPr lang="en-IN" dirty="0"/>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34</a:t>
            </a:fld>
            <a:endParaRPr lang="en-IN"/>
          </a:p>
        </p:txBody>
      </p:sp>
    </p:spTree>
    <p:extLst>
      <p:ext uri="{BB962C8B-B14F-4D97-AF65-F5344CB8AC3E}">
        <p14:creationId xmlns:p14="http://schemas.microsoft.com/office/powerpoint/2010/main" val="1093539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US" sz="3200" b="1" dirty="0">
                <a:latin typeface="+mn-lt"/>
              </a:rPr>
              <a:t>Simplified Model of </a:t>
            </a:r>
            <a:br>
              <a:rPr lang="en-US" sz="3200" b="1" dirty="0">
                <a:latin typeface="+mn-lt"/>
              </a:rPr>
            </a:br>
            <a:r>
              <a:rPr lang="en-US" sz="3200" b="1" dirty="0">
                <a:latin typeface="+mn-lt"/>
              </a:rPr>
              <a:t>Symmetric Encryption</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35</a:t>
            </a:fld>
            <a:endParaRPr lang="en-IN"/>
          </a:p>
        </p:txBody>
      </p:sp>
      <p:pic>
        <p:nvPicPr>
          <p:cNvPr id="6" name="Content Placeholder 5" descr="f1.pdf">
            <a:extLst>
              <a:ext uri="{FF2B5EF4-FFF2-40B4-BE49-F238E27FC236}">
                <a16:creationId xmlns:a16="http://schemas.microsoft.com/office/drawing/2014/main" id="{8617CCB8-A45C-4F14-A937-D583426863E3}"/>
              </a:ext>
            </a:extLst>
          </p:cNvPr>
          <p:cNvPicPr>
            <a:picLocks noGrp="1" noChangeAspect="1"/>
          </p:cNvPicPr>
          <p:nvPr>
            <p:ph idx="1"/>
          </p:nvPr>
        </p:nvPicPr>
        <mc:AlternateContent xmlns:mc="http://schemas.openxmlformats.org/markup-compatibility/2006">
          <mc:Choice xmlns:ma="http://schemas.microsoft.com/office/mac/drawingml/2008/main" xmlns:mv="urn:schemas-microsoft-com:mac:vml" xmlns="" Requires="ma">
            <p:blipFill>
              <a:blip r:embed="rId3"/>
              <a:srcRect t="17273" b="40000"/>
              <a:stretch>
                <a:fillRect/>
              </a:stretch>
            </p:blipFill>
          </mc:Choice>
          <mc:Fallback>
            <p:blipFill>
              <a:blip r:embed="rId4"/>
              <a:srcRect t="17273" b="40000"/>
              <a:stretch>
                <a:fillRect/>
              </a:stretch>
            </p:blipFill>
          </mc:Fallback>
        </mc:AlternateContent>
        <p:spPr>
          <a:xfrm>
            <a:off x="2210286" y="1499518"/>
            <a:ext cx="7771428" cy="4297115"/>
          </a:xfrm>
          <a:prstGeom prst="rect">
            <a:avLst/>
          </a:prstGeom>
        </p:spPr>
      </p:pic>
    </p:spTree>
    <p:extLst>
      <p:ext uri="{BB962C8B-B14F-4D97-AF65-F5344CB8AC3E}">
        <p14:creationId xmlns:p14="http://schemas.microsoft.com/office/powerpoint/2010/main" val="3755518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US" sz="3200" b="1" dirty="0">
                <a:latin typeface="+mn-lt"/>
              </a:rPr>
              <a:t>Model of Symmetric Cryptosystem</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36</a:t>
            </a:fld>
            <a:endParaRPr lang="en-IN"/>
          </a:p>
        </p:txBody>
      </p:sp>
      <p:sp>
        <p:nvSpPr>
          <p:cNvPr id="7" name="Content Placeholder 6">
            <a:extLst>
              <a:ext uri="{FF2B5EF4-FFF2-40B4-BE49-F238E27FC236}">
                <a16:creationId xmlns:a16="http://schemas.microsoft.com/office/drawing/2014/main" id="{6BF47971-EFE1-4A4C-9F1A-2B8AF91A578D}"/>
              </a:ext>
            </a:extLst>
          </p:cNvPr>
          <p:cNvSpPr>
            <a:spLocks noGrp="1"/>
          </p:cNvSpPr>
          <p:nvPr>
            <p:ph idx="1"/>
          </p:nvPr>
        </p:nvSpPr>
        <p:spPr>
          <a:xfrm>
            <a:off x="838200" y="1500572"/>
            <a:ext cx="10515600" cy="4676391"/>
          </a:xfrm>
        </p:spPr>
        <p:txBody>
          <a:bodyPr/>
          <a:lstStyle/>
          <a:p>
            <a:endParaRPr lang="en-IN" dirty="0"/>
          </a:p>
        </p:txBody>
      </p:sp>
      <p:pic>
        <p:nvPicPr>
          <p:cNvPr id="8" name="Picture 7" descr="f2.pdf">
            <a:extLst>
              <a:ext uri="{FF2B5EF4-FFF2-40B4-BE49-F238E27FC236}">
                <a16:creationId xmlns:a16="http://schemas.microsoft.com/office/drawing/2014/main" id="{E19683AD-F711-444E-A22B-F87B09CCA712}"/>
              </a:ext>
            </a:extLst>
          </p:cNvPr>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2727" b="18182"/>
              <a:stretch>
                <a:fillRect/>
              </a:stretch>
            </p:blipFill>
          </mc:Choice>
          <mc:Fallback>
            <p:blipFill>
              <a:blip r:embed="rId4"/>
              <a:srcRect t="22727" b="18182"/>
              <a:stretch>
                <a:fillRect/>
              </a:stretch>
            </p:blipFill>
          </mc:Fallback>
        </mc:AlternateContent>
        <p:spPr>
          <a:xfrm>
            <a:off x="990600" y="1500572"/>
            <a:ext cx="7005874" cy="4351338"/>
          </a:xfrm>
          <a:prstGeom prst="rect">
            <a:avLst/>
          </a:prstGeom>
        </p:spPr>
      </p:pic>
    </p:spTree>
    <p:extLst>
      <p:ext uri="{BB962C8B-B14F-4D97-AF65-F5344CB8AC3E}">
        <p14:creationId xmlns:p14="http://schemas.microsoft.com/office/powerpoint/2010/main" val="4234385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US" sz="3200" b="1" dirty="0">
                <a:latin typeface="+mn-lt"/>
              </a:rPr>
              <a:t>Cryptographic Systems</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37</a:t>
            </a:fld>
            <a:endParaRPr lang="en-IN"/>
          </a:p>
        </p:txBody>
      </p:sp>
      <p:pic>
        <p:nvPicPr>
          <p:cNvPr id="3" name="Content Placeholder 2">
            <a:extLst>
              <a:ext uri="{FF2B5EF4-FFF2-40B4-BE49-F238E27FC236}">
                <a16:creationId xmlns:a16="http://schemas.microsoft.com/office/drawing/2014/main" id="{C1DE5121-AB21-4554-B00D-C31698D3780F}"/>
              </a:ext>
            </a:extLst>
          </p:cNvPr>
          <p:cNvPicPr>
            <a:picLocks noGrp="1" noChangeAspect="1"/>
          </p:cNvPicPr>
          <p:nvPr>
            <p:ph idx="1"/>
          </p:nvPr>
        </p:nvPicPr>
        <p:blipFill>
          <a:blip r:embed="rId2"/>
          <a:stretch>
            <a:fillRect/>
          </a:stretch>
        </p:blipFill>
        <p:spPr>
          <a:xfrm>
            <a:off x="2913612" y="1732225"/>
            <a:ext cx="6364776" cy="4212701"/>
          </a:xfrm>
          <a:prstGeom prst="rect">
            <a:avLst/>
          </a:prstGeom>
        </p:spPr>
      </p:pic>
    </p:spTree>
    <p:extLst>
      <p:ext uri="{BB962C8B-B14F-4D97-AF65-F5344CB8AC3E}">
        <p14:creationId xmlns:p14="http://schemas.microsoft.com/office/powerpoint/2010/main" val="3341667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US" sz="4000" b="1" dirty="0"/>
              <a:t>Cryptanalysis and </a:t>
            </a:r>
            <a:br>
              <a:rPr lang="en-US" sz="4000" b="1" dirty="0"/>
            </a:br>
            <a:r>
              <a:rPr lang="en-US" sz="4000" b="1" dirty="0"/>
              <a:t>Brute-Force Attack</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38</a:t>
            </a:fld>
            <a:endParaRPr lang="en-IN"/>
          </a:p>
        </p:txBody>
      </p:sp>
      <p:sp>
        <p:nvSpPr>
          <p:cNvPr id="7" name="Content Placeholder 6">
            <a:extLst>
              <a:ext uri="{FF2B5EF4-FFF2-40B4-BE49-F238E27FC236}">
                <a16:creationId xmlns:a16="http://schemas.microsoft.com/office/drawing/2014/main" id="{C00DF796-1EF5-41B2-907B-24CCE5AB4B15}"/>
              </a:ext>
            </a:extLst>
          </p:cNvPr>
          <p:cNvSpPr>
            <a:spLocks noGrp="1"/>
          </p:cNvSpPr>
          <p:nvPr>
            <p:ph idx="1"/>
          </p:nvPr>
        </p:nvSpPr>
        <p:spPr/>
        <p:txBody>
          <a:bodyPr/>
          <a:lstStyle/>
          <a:p>
            <a:pPr lvl="0" rtl="0"/>
            <a:r>
              <a:rPr lang="en-US" sz="2400" b="1" i="0" dirty="0"/>
              <a:t>Cryptanalysis</a:t>
            </a:r>
          </a:p>
          <a:p>
            <a:pPr lvl="1" rtl="0"/>
            <a:r>
              <a:rPr lang="en-US" b="1" i="0" dirty="0"/>
              <a:t>Attack relies on the nature of the algorithm plus some knowledge of the general characteristics of the plaintext</a:t>
            </a:r>
          </a:p>
          <a:p>
            <a:pPr lvl="1" rtl="0"/>
            <a:r>
              <a:rPr lang="en-US" b="1" i="0" dirty="0"/>
              <a:t>Attack exploits the characteristics of the algorithm to attempt to deduce a specific plaintext or to deduce the key being used</a:t>
            </a:r>
          </a:p>
          <a:p>
            <a:pPr lvl="0" rtl="0"/>
            <a:r>
              <a:rPr lang="en-US" sz="2400" b="1" i="0" dirty="0"/>
              <a:t>Brute-force attack</a:t>
            </a:r>
          </a:p>
          <a:p>
            <a:pPr lvl="1" rtl="0"/>
            <a:r>
              <a:rPr lang="en-US" b="1" i="0" dirty="0"/>
              <a:t>Attacker tries every possible key on a piece of ciphertext until an intelligible translation into plaintext is obtained</a:t>
            </a:r>
          </a:p>
          <a:p>
            <a:pPr lvl="1" rtl="0"/>
            <a:r>
              <a:rPr lang="en-US" b="1" i="0" dirty="0"/>
              <a:t>On average, half of all possible keys must be tried to achieve success</a:t>
            </a:r>
          </a:p>
          <a:p>
            <a:endParaRPr lang="en-IN" dirty="0"/>
          </a:p>
        </p:txBody>
      </p:sp>
    </p:spTree>
    <p:extLst>
      <p:ext uri="{BB962C8B-B14F-4D97-AF65-F5344CB8AC3E}">
        <p14:creationId xmlns:p14="http://schemas.microsoft.com/office/powerpoint/2010/main" val="2098020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39</a:t>
            </a:fld>
            <a:endParaRPr lang="en-IN"/>
          </a:p>
        </p:txBody>
      </p:sp>
      <p:pic>
        <p:nvPicPr>
          <p:cNvPr id="6" name="Content Placeholder 5">
            <a:extLst>
              <a:ext uri="{FF2B5EF4-FFF2-40B4-BE49-F238E27FC236}">
                <a16:creationId xmlns:a16="http://schemas.microsoft.com/office/drawing/2014/main" id="{00EC978F-2DB6-4F6F-A644-8C7F828AC52E}"/>
              </a:ext>
            </a:extLst>
          </p:cNvPr>
          <p:cNvPicPr>
            <a:picLocks noGrp="1" noChangeAspect="1"/>
          </p:cNvPicPr>
          <p:nvPr>
            <p:ph idx="1"/>
          </p:nvPr>
        </p:nvPicPr>
        <p:blipFill>
          <a:blip r:embed="rId2"/>
          <a:srcRect r="7115" b="1787"/>
          <a:stretch>
            <a:fillRect/>
          </a:stretch>
        </p:blipFill>
        <p:spPr>
          <a:xfrm>
            <a:off x="3141096" y="1200150"/>
            <a:ext cx="5909808" cy="4976813"/>
          </a:xfrm>
          <a:prstGeom prst="rect">
            <a:avLst/>
          </a:prstGeom>
        </p:spPr>
      </p:pic>
    </p:spTree>
    <p:extLst>
      <p:ext uri="{BB962C8B-B14F-4D97-AF65-F5344CB8AC3E}">
        <p14:creationId xmlns:p14="http://schemas.microsoft.com/office/powerpoint/2010/main" val="1471947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C095-3147-4128-9867-F4F1AC7A35B4}"/>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58D62102-F4CD-47A6-95F4-FDDAB0560461}"/>
              </a:ext>
            </a:extLst>
          </p:cNvPr>
          <p:cNvPicPr>
            <a:picLocks noGrp="1" noChangeAspect="1"/>
          </p:cNvPicPr>
          <p:nvPr>
            <p:ph idx="1"/>
          </p:nvPr>
        </p:nvPicPr>
        <p:blipFill>
          <a:blip r:embed="rId2"/>
          <a:stretch>
            <a:fillRect/>
          </a:stretch>
        </p:blipFill>
        <p:spPr>
          <a:xfrm>
            <a:off x="2644270" y="1825625"/>
            <a:ext cx="6903459" cy="4351338"/>
          </a:xfrm>
          <a:prstGeom prst="rect">
            <a:avLst/>
          </a:prstGeom>
        </p:spPr>
      </p:pic>
      <p:sp>
        <p:nvSpPr>
          <p:cNvPr id="4" name="Footer Placeholder 3">
            <a:extLst>
              <a:ext uri="{FF2B5EF4-FFF2-40B4-BE49-F238E27FC236}">
                <a16:creationId xmlns:a16="http://schemas.microsoft.com/office/drawing/2014/main" id="{9C71718E-9AED-4DFA-82E9-12813F28FB3E}"/>
              </a:ext>
            </a:extLst>
          </p:cNvPr>
          <p:cNvSpPr>
            <a:spLocks noGrp="1"/>
          </p:cNvSpPr>
          <p:nvPr>
            <p:ph type="ftr" sz="quarter" idx="11"/>
          </p:nvPr>
        </p:nvSpPr>
        <p:spPr>
          <a:xfrm>
            <a:off x="1251751" y="6356350"/>
            <a:ext cx="8726750"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8C446AA4-67E3-4E07-90BE-EA673AF64F2F}"/>
              </a:ext>
            </a:extLst>
          </p:cNvPr>
          <p:cNvSpPr>
            <a:spLocks noGrp="1"/>
          </p:cNvSpPr>
          <p:nvPr>
            <p:ph type="sldNum" sz="quarter" idx="12"/>
          </p:nvPr>
        </p:nvSpPr>
        <p:spPr/>
        <p:txBody>
          <a:bodyPr/>
          <a:lstStyle/>
          <a:p>
            <a:fld id="{8BA4E876-1E2A-41C4-BFA0-7D60E841BEBF}" type="slidenum">
              <a:rPr lang="en-IN" smtClean="0"/>
              <a:t>4</a:t>
            </a:fld>
            <a:endParaRPr lang="en-IN" dirty="0"/>
          </a:p>
        </p:txBody>
      </p:sp>
    </p:spTree>
    <p:extLst>
      <p:ext uri="{BB962C8B-B14F-4D97-AF65-F5344CB8AC3E}">
        <p14:creationId xmlns:p14="http://schemas.microsoft.com/office/powerpoint/2010/main" val="39049863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US" sz="3200" b="1" dirty="0">
                <a:latin typeface="+mn-lt"/>
              </a:rPr>
              <a:t>Encryption Scheme Security</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40</a:t>
            </a:fld>
            <a:endParaRPr lang="en-IN"/>
          </a:p>
        </p:txBody>
      </p:sp>
      <p:sp>
        <p:nvSpPr>
          <p:cNvPr id="7" name="Content Placeholder 6">
            <a:extLst>
              <a:ext uri="{FF2B5EF4-FFF2-40B4-BE49-F238E27FC236}">
                <a16:creationId xmlns:a16="http://schemas.microsoft.com/office/drawing/2014/main" id="{45968311-005D-41D2-96A1-3DDA989BAD83}"/>
              </a:ext>
            </a:extLst>
          </p:cNvPr>
          <p:cNvSpPr>
            <a:spLocks noGrp="1"/>
          </p:cNvSpPr>
          <p:nvPr>
            <p:ph idx="1"/>
          </p:nvPr>
        </p:nvSpPr>
        <p:spPr>
          <a:xfrm>
            <a:off x="838200" y="1200388"/>
            <a:ext cx="10515600" cy="4976575"/>
          </a:xfrm>
        </p:spPr>
        <p:txBody>
          <a:bodyPr/>
          <a:lstStyle/>
          <a:p>
            <a:r>
              <a:rPr lang="en-AU"/>
              <a:t>Unconditionally secure</a:t>
            </a:r>
          </a:p>
          <a:p>
            <a:pPr lvl="1"/>
            <a:r>
              <a:rPr lang="en-AU"/>
              <a:t>No matter how much time an opponent has, it is impossible for him or her to decrypt the ciphertext simply because the required information is not there</a:t>
            </a:r>
          </a:p>
          <a:p>
            <a:r>
              <a:rPr lang="en-AU"/>
              <a:t>Computationally secure</a:t>
            </a:r>
          </a:p>
          <a:p>
            <a:pPr lvl="1"/>
            <a:r>
              <a:rPr lang="en-AU"/>
              <a:t>The cost of breaking the cipher exceeds the value of the encrypted information</a:t>
            </a:r>
          </a:p>
          <a:p>
            <a:pPr lvl="1"/>
            <a:r>
              <a:rPr lang="en-AU"/>
              <a:t>The time required to break the cipher      exceeds the useful lifetime of the      information</a:t>
            </a:r>
            <a:endParaRPr lang="en-AU" dirty="0"/>
          </a:p>
        </p:txBody>
      </p:sp>
    </p:spTree>
    <p:extLst>
      <p:ext uri="{BB962C8B-B14F-4D97-AF65-F5344CB8AC3E}">
        <p14:creationId xmlns:p14="http://schemas.microsoft.com/office/powerpoint/2010/main" val="2712503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US" sz="3200" b="1" dirty="0">
                <a:latin typeface="+mn-lt"/>
              </a:rPr>
              <a:t>BRUTE -FORCE ATTACK</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41</a:t>
            </a:fld>
            <a:endParaRPr lang="en-IN"/>
          </a:p>
        </p:txBody>
      </p:sp>
      <p:graphicFrame>
        <p:nvGraphicFramePr>
          <p:cNvPr id="6" name="Content Placeholder 5">
            <a:extLst>
              <a:ext uri="{FF2B5EF4-FFF2-40B4-BE49-F238E27FC236}">
                <a16:creationId xmlns:a16="http://schemas.microsoft.com/office/drawing/2014/main" id="{4B0F24A3-2C97-4FA2-AB48-58035F03C4B8}"/>
              </a:ext>
            </a:extLst>
          </p:cNvPr>
          <p:cNvGraphicFramePr>
            <a:graphicFrameLocks noGrp="1"/>
          </p:cNvGraphicFramePr>
          <p:nvPr>
            <p:ph idx="1"/>
          </p:nvPr>
        </p:nvGraphicFramePr>
        <p:xfrm>
          <a:off x="838200" y="1200150"/>
          <a:ext cx="10515600" cy="49768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4281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US" sz="3200" b="1" dirty="0">
                <a:latin typeface="+mn-lt"/>
              </a:rPr>
              <a:t>Substitution Techniques</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42</a:t>
            </a:fld>
            <a:endParaRPr lang="en-IN"/>
          </a:p>
        </p:txBody>
      </p:sp>
      <p:sp>
        <p:nvSpPr>
          <p:cNvPr id="7" name="Content Placeholder 6">
            <a:extLst>
              <a:ext uri="{FF2B5EF4-FFF2-40B4-BE49-F238E27FC236}">
                <a16:creationId xmlns:a16="http://schemas.microsoft.com/office/drawing/2014/main" id="{67CB9C2F-3C6D-49F8-8977-7F57F464AEFD}"/>
              </a:ext>
            </a:extLst>
          </p:cNvPr>
          <p:cNvSpPr>
            <a:spLocks noGrp="1"/>
          </p:cNvSpPr>
          <p:nvPr>
            <p:ph idx="1"/>
          </p:nvPr>
        </p:nvSpPr>
        <p:spPr/>
        <p:txBody>
          <a:bodyPr/>
          <a:lstStyle/>
          <a:p>
            <a:r>
              <a:rPr lang="en-AU" dirty="0"/>
              <a:t>Is one in which the letters of plaintext are replaced by other letters or by numbers or symbols</a:t>
            </a:r>
          </a:p>
          <a:p>
            <a:r>
              <a:rPr lang="en-AU" dirty="0"/>
              <a:t>If the plaintext is viewed as a sequence of bits, then substitution involves replacing plaintext bit patterns with ciphertext bit patterns</a:t>
            </a:r>
          </a:p>
          <a:p>
            <a:endParaRPr lang="en-IN" dirty="0"/>
          </a:p>
        </p:txBody>
      </p:sp>
    </p:spTree>
    <p:extLst>
      <p:ext uri="{BB962C8B-B14F-4D97-AF65-F5344CB8AC3E}">
        <p14:creationId xmlns:p14="http://schemas.microsoft.com/office/powerpoint/2010/main" val="4268860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US" sz="3200" b="1" dirty="0">
                <a:latin typeface="+mn-lt"/>
              </a:rPr>
              <a:t>CAESAR CIPHER</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43</a:t>
            </a:fld>
            <a:endParaRPr lang="en-IN"/>
          </a:p>
        </p:txBody>
      </p:sp>
      <p:sp>
        <p:nvSpPr>
          <p:cNvPr id="7" name="Content Placeholder 6">
            <a:extLst>
              <a:ext uri="{FF2B5EF4-FFF2-40B4-BE49-F238E27FC236}">
                <a16:creationId xmlns:a16="http://schemas.microsoft.com/office/drawing/2014/main" id="{67CB9C2F-3C6D-49F8-8977-7F57F464AEFD}"/>
              </a:ext>
            </a:extLst>
          </p:cNvPr>
          <p:cNvSpPr>
            <a:spLocks noGrp="1"/>
          </p:cNvSpPr>
          <p:nvPr>
            <p:ph idx="1"/>
          </p:nvPr>
        </p:nvSpPr>
        <p:spPr>
          <a:xfrm>
            <a:off x="838200" y="1200388"/>
            <a:ext cx="10515600" cy="4976575"/>
          </a:xfrm>
        </p:spPr>
        <p:txBody>
          <a:bodyPr/>
          <a:lstStyle/>
          <a:p>
            <a:r>
              <a:rPr lang="en-US" dirty="0"/>
              <a:t>Simplest and earliest known use of a substitution cipher</a:t>
            </a:r>
          </a:p>
          <a:p>
            <a:r>
              <a:rPr lang="en-US" dirty="0"/>
              <a:t>Used by Julius Caesar</a:t>
            </a:r>
          </a:p>
          <a:p>
            <a:r>
              <a:rPr lang="en-US" dirty="0"/>
              <a:t>Involves replacing each letter of the alphabet with the letter standing three places further down the alphabet</a:t>
            </a:r>
          </a:p>
          <a:p>
            <a:r>
              <a:rPr lang="en-US" dirty="0"/>
              <a:t>Alphabet is wrapped around so that the letter following Z is A</a:t>
            </a:r>
          </a:p>
          <a:p>
            <a:pPr>
              <a:buNone/>
            </a:pPr>
            <a:r>
              <a:rPr lang="en-US" dirty="0"/>
              <a:t>	plain:    meet    me  after      the     toga   party</a:t>
            </a:r>
          </a:p>
          <a:p>
            <a:pPr>
              <a:buNone/>
            </a:pPr>
            <a:r>
              <a:rPr lang="en-US" dirty="0"/>
              <a:t>	cipher: PHHW PH DIWHU WKH WRJD SDUWB</a:t>
            </a:r>
          </a:p>
          <a:p>
            <a:endParaRPr lang="en-IN" dirty="0"/>
          </a:p>
        </p:txBody>
      </p:sp>
    </p:spTree>
    <p:extLst>
      <p:ext uri="{BB962C8B-B14F-4D97-AF65-F5344CB8AC3E}">
        <p14:creationId xmlns:p14="http://schemas.microsoft.com/office/powerpoint/2010/main" val="1006875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US" sz="3200" b="1" dirty="0">
                <a:latin typeface="+mn-lt"/>
              </a:rPr>
              <a:t>Caesar Cipher-Algorithm</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44</a:t>
            </a:fld>
            <a:endParaRPr lang="en-IN"/>
          </a:p>
        </p:txBody>
      </p:sp>
      <p:sp>
        <p:nvSpPr>
          <p:cNvPr id="7" name="Content Placeholder 6">
            <a:extLst>
              <a:ext uri="{FF2B5EF4-FFF2-40B4-BE49-F238E27FC236}">
                <a16:creationId xmlns:a16="http://schemas.microsoft.com/office/drawing/2014/main" id="{67CB9C2F-3C6D-49F8-8977-7F57F464AEFD}"/>
              </a:ext>
            </a:extLst>
          </p:cNvPr>
          <p:cNvSpPr>
            <a:spLocks noGrp="1"/>
          </p:cNvSpPr>
          <p:nvPr>
            <p:ph idx="1"/>
          </p:nvPr>
        </p:nvSpPr>
        <p:spPr>
          <a:xfrm>
            <a:off x="838200" y="1376039"/>
            <a:ext cx="10515600" cy="4800924"/>
          </a:xfrm>
        </p:spPr>
        <p:txBody>
          <a:bodyPr>
            <a:normAutofit fontScale="92500" lnSpcReduction="10000"/>
          </a:bodyPr>
          <a:lstStyle/>
          <a:p>
            <a:pPr>
              <a:lnSpc>
                <a:spcPct val="80000"/>
              </a:lnSpc>
              <a:defRPr/>
            </a:pPr>
            <a:r>
              <a:rPr lang="en-US" sz="2600" dirty="0"/>
              <a:t>Can define transformation as:</a:t>
            </a:r>
          </a:p>
          <a:p>
            <a:pPr lvl="1" eaLnBrk="1" hangingPunct="1">
              <a:buFont typeface="Wingdings" pitchFamily="-107" charset="2"/>
              <a:buNone/>
              <a:defRPr/>
            </a:pPr>
            <a:r>
              <a:rPr lang="en-AU" sz="1800" dirty="0">
                <a:latin typeface="Courier" pitchFamily="-107" charset="0"/>
                <a:ea typeface="ＭＳ Ｐゴシック" pitchFamily="-107" charset="-128"/>
              </a:rPr>
              <a:t>a b c d e f g h </a:t>
            </a:r>
            <a:r>
              <a:rPr lang="en-AU" sz="1800" dirty="0" err="1">
                <a:latin typeface="Courier" pitchFamily="-107" charset="0"/>
                <a:ea typeface="ＭＳ Ｐゴシック" pitchFamily="-107" charset="-128"/>
              </a:rPr>
              <a:t>i</a:t>
            </a:r>
            <a:r>
              <a:rPr lang="en-AU" sz="1800" dirty="0">
                <a:latin typeface="Courier" pitchFamily="-107" charset="0"/>
                <a:ea typeface="ＭＳ Ｐゴシック" pitchFamily="-107" charset="-128"/>
              </a:rPr>
              <a:t> j k l m n o p q r s t u v w x y z</a:t>
            </a:r>
          </a:p>
          <a:p>
            <a:pPr lvl="1" eaLnBrk="1" hangingPunct="1">
              <a:buFont typeface="Wingdings" pitchFamily="-107" charset="2"/>
              <a:buNone/>
              <a:defRPr/>
            </a:pPr>
            <a:r>
              <a:rPr lang="en-AU" sz="1800" dirty="0">
                <a:latin typeface="Courier" pitchFamily="-107" charset="0"/>
                <a:ea typeface="ＭＳ Ｐゴシック" pitchFamily="-107" charset="-128"/>
              </a:rPr>
              <a:t>D E F G H I J K L M N O P Q R S T U V W X Y Z A B C</a:t>
            </a:r>
          </a:p>
          <a:p>
            <a:pPr>
              <a:lnSpc>
                <a:spcPct val="80000"/>
              </a:lnSpc>
              <a:defRPr/>
            </a:pPr>
            <a:r>
              <a:rPr lang="en-US" sz="2600" dirty="0"/>
              <a:t>Mathematically give each letter a number</a:t>
            </a:r>
          </a:p>
          <a:p>
            <a:pPr lvl="1" eaLnBrk="1" hangingPunct="1">
              <a:buFont typeface="Wingdings" pitchFamily="-107" charset="2"/>
              <a:buNone/>
              <a:defRPr/>
            </a:pPr>
            <a:r>
              <a:rPr lang="en-AU" sz="1400" dirty="0">
                <a:latin typeface="Courier" pitchFamily="-107" charset="0"/>
                <a:ea typeface="ＭＳ Ｐゴシック" pitchFamily="-107" charset="-128"/>
              </a:rPr>
              <a:t>a b c d e f g h </a:t>
            </a:r>
            <a:r>
              <a:rPr lang="en-AU" sz="1400" dirty="0" err="1">
                <a:latin typeface="Courier" pitchFamily="-107" charset="0"/>
                <a:ea typeface="ＭＳ Ｐゴシック" pitchFamily="-107" charset="-128"/>
              </a:rPr>
              <a:t>i</a:t>
            </a:r>
            <a:r>
              <a:rPr lang="en-AU" sz="1400" dirty="0">
                <a:latin typeface="Courier" pitchFamily="-107" charset="0"/>
                <a:ea typeface="ＭＳ Ｐゴシック" pitchFamily="-107" charset="-128"/>
              </a:rPr>
              <a:t> j  k  l  m  n  o  p  q  r  s  t  u  v  w  x  y  z</a:t>
            </a:r>
          </a:p>
          <a:p>
            <a:pPr lvl="1" eaLnBrk="1" hangingPunct="1">
              <a:buFont typeface="Wingdings" pitchFamily="-107" charset="2"/>
              <a:buNone/>
              <a:defRPr/>
            </a:pPr>
            <a:r>
              <a:rPr lang="en-AU" sz="1400" dirty="0">
                <a:latin typeface="Courier" pitchFamily="-107" charset="0"/>
                <a:ea typeface="ＭＳ Ｐゴシック" pitchFamily="-107" charset="-128"/>
              </a:rPr>
              <a:t>0 1 2 3 4 5 6 7 8 9 10 11 12 13 14 15 16 17 18 19 20 21 22 23 24 25</a:t>
            </a:r>
          </a:p>
          <a:p>
            <a:pPr>
              <a:lnSpc>
                <a:spcPct val="80000"/>
              </a:lnSpc>
              <a:defRPr/>
            </a:pPr>
            <a:r>
              <a:rPr lang="en-US" sz="2600" dirty="0"/>
              <a:t>Algorithm can be expressed as:</a:t>
            </a:r>
            <a:endParaRPr lang="en-AU" i="1" dirty="0">
              <a:ea typeface="ＭＳ Ｐゴシック" pitchFamily="-107" charset="-128"/>
            </a:endParaRPr>
          </a:p>
          <a:p>
            <a:pPr lvl="1" eaLnBrk="1" hangingPunct="1">
              <a:buFont typeface="Wingdings" pitchFamily="-107" charset="2"/>
              <a:buNone/>
              <a:defRPr/>
            </a:pPr>
            <a:r>
              <a:rPr lang="en-AU" i="1" dirty="0">
                <a:ea typeface="ＭＳ Ｐゴシック" pitchFamily="-107" charset="-128"/>
              </a:rPr>
              <a:t>		c </a:t>
            </a:r>
            <a:r>
              <a:rPr lang="en-AU" dirty="0">
                <a:ea typeface="ＭＳ Ｐゴシック" pitchFamily="-107" charset="-128"/>
              </a:rPr>
              <a:t>= E(3, </a:t>
            </a:r>
            <a:r>
              <a:rPr lang="en-AU" i="1" dirty="0">
                <a:ea typeface="ＭＳ Ｐゴシック" pitchFamily="-107" charset="-128"/>
              </a:rPr>
              <a:t>p</a:t>
            </a:r>
            <a:r>
              <a:rPr lang="en-AU" dirty="0">
                <a:ea typeface="ＭＳ Ｐゴシック" pitchFamily="-107" charset="-128"/>
              </a:rPr>
              <a:t>) = (</a:t>
            </a:r>
            <a:r>
              <a:rPr lang="en-AU" i="1" dirty="0">
                <a:ea typeface="ＭＳ Ｐゴシック" pitchFamily="-107" charset="-128"/>
              </a:rPr>
              <a:t>p </a:t>
            </a:r>
            <a:r>
              <a:rPr lang="en-AU" dirty="0">
                <a:ea typeface="ＭＳ Ｐゴシック" pitchFamily="-107" charset="-128"/>
              </a:rPr>
              <a:t>+ </a:t>
            </a:r>
            <a:r>
              <a:rPr lang="en-AU" i="1" dirty="0">
                <a:ea typeface="ＭＳ Ｐゴシック" pitchFamily="-107" charset="-128"/>
              </a:rPr>
              <a:t>3</a:t>
            </a:r>
            <a:r>
              <a:rPr lang="en-AU" dirty="0">
                <a:ea typeface="ＭＳ Ｐゴシック" pitchFamily="-107" charset="-128"/>
              </a:rPr>
              <a:t>) mod (26)</a:t>
            </a:r>
          </a:p>
          <a:p>
            <a:pPr lvl="1" eaLnBrk="1" hangingPunct="1">
              <a:buFont typeface="Wingdings" pitchFamily="-107" charset="2"/>
              <a:buNone/>
              <a:defRPr/>
            </a:pPr>
            <a:endParaRPr lang="en-AU" sz="2000" dirty="0">
              <a:ea typeface="ＭＳ Ｐゴシック" pitchFamily="-107" charset="-128"/>
            </a:endParaRPr>
          </a:p>
          <a:p>
            <a:pPr marL="342900" lvl="1" indent="-342900">
              <a:lnSpc>
                <a:spcPct val="80000"/>
              </a:lnSpc>
              <a:spcBef>
                <a:spcPts val="2400"/>
              </a:spcBef>
              <a:buClr>
                <a:schemeClr val="accent1">
                  <a:lumMod val="60000"/>
                  <a:lumOff val="40000"/>
                </a:schemeClr>
              </a:buClr>
              <a:defRPr/>
            </a:pPr>
            <a:r>
              <a:rPr lang="en-US" sz="2581" dirty="0"/>
              <a:t>A shift may be of any amount, so that the general Caesar algorithm is:</a:t>
            </a:r>
          </a:p>
          <a:p>
            <a:pPr marL="342900" lvl="1" indent="-342900">
              <a:lnSpc>
                <a:spcPct val="80000"/>
              </a:lnSpc>
              <a:spcBef>
                <a:spcPts val="2400"/>
              </a:spcBef>
              <a:buClr>
                <a:schemeClr val="accent1">
                  <a:lumMod val="60000"/>
                  <a:lumOff val="40000"/>
                </a:schemeClr>
              </a:buClr>
              <a:buNone/>
              <a:defRPr/>
            </a:pPr>
            <a:r>
              <a:rPr lang="en-US" sz="2581" i="1" dirty="0">
                <a:ea typeface="ＭＳ Ｐゴシック" pitchFamily="-107" charset="-128"/>
              </a:rPr>
              <a:t>		</a:t>
            </a:r>
            <a:r>
              <a:rPr lang="en-US" sz="2571" i="1" dirty="0">
                <a:ea typeface="ＭＳ Ｐゴシック" pitchFamily="-107" charset="-128"/>
              </a:rPr>
              <a:t>C =  E(k , p ) =  (p + k ) mod 26</a:t>
            </a:r>
          </a:p>
          <a:p>
            <a:pPr>
              <a:lnSpc>
                <a:spcPct val="80000"/>
              </a:lnSpc>
              <a:defRPr/>
            </a:pPr>
            <a:r>
              <a:rPr lang="en-US" sz="2571" dirty="0"/>
              <a:t>Where k  takes on a value in the range 1 to 25; the decryption algorithm is simply:</a:t>
            </a:r>
          </a:p>
          <a:p>
            <a:pPr>
              <a:buNone/>
            </a:pPr>
            <a:r>
              <a:rPr lang="en-US" sz="2571" i="1" dirty="0">
                <a:ea typeface="ＭＳ Ｐゴシック" pitchFamily="-107" charset="-128"/>
              </a:rPr>
              <a:t>		p =  D(k , C ) =  (C - k ) mod 26</a:t>
            </a:r>
            <a:endParaRPr lang="en-AU" sz="2571" i="1" dirty="0">
              <a:ea typeface="ＭＳ Ｐゴシック" pitchFamily="-107" charset="-128"/>
            </a:endParaRPr>
          </a:p>
          <a:p>
            <a:endParaRPr lang="en-IN" dirty="0"/>
          </a:p>
        </p:txBody>
      </p:sp>
    </p:spTree>
    <p:extLst>
      <p:ext uri="{BB962C8B-B14F-4D97-AF65-F5344CB8AC3E}">
        <p14:creationId xmlns:p14="http://schemas.microsoft.com/office/powerpoint/2010/main" val="737596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US" sz="3200" b="1" dirty="0">
                <a:latin typeface="+mn-lt"/>
              </a:rPr>
              <a:t>Brute-Force Cryptanalysis-Caesar Cipher</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45</a:t>
            </a:fld>
            <a:endParaRPr lang="en-IN"/>
          </a:p>
        </p:txBody>
      </p:sp>
      <p:pic>
        <p:nvPicPr>
          <p:cNvPr id="6" name="Content Placeholder 5" descr="f3.pdf">
            <a:extLst>
              <a:ext uri="{FF2B5EF4-FFF2-40B4-BE49-F238E27FC236}">
                <a16:creationId xmlns:a16="http://schemas.microsoft.com/office/drawing/2014/main" id="{D5F25DAC-B4D3-4844-A387-9C2A23FCB043}"/>
              </a:ext>
            </a:extLst>
          </p:cNvPr>
          <p:cNvPicPr>
            <a:picLocks noGrp="1" noChangeAspect="1"/>
          </p:cNvPicPr>
          <p:nvPr>
            <p:ph idx="1"/>
          </p:nvPr>
        </p:nvPicPr>
        <mc:AlternateContent xmlns:mc="http://schemas.openxmlformats.org/markup-compatibility/2006">
          <mc:Choice xmlns:ma="http://schemas.microsoft.com/office/mac/drawingml/2008/main" xmlns:mv="urn:schemas-microsoft-com:mac:vml" xmlns="" Requires="ma">
            <p:blipFill>
              <a:blip r:embed="rId3"/>
              <a:srcRect l="17647" t="6364" r="21176" b="24545"/>
              <a:stretch>
                <a:fillRect/>
              </a:stretch>
            </p:blipFill>
          </mc:Choice>
          <mc:Fallback>
            <p:blipFill>
              <a:blip r:embed="rId4"/>
              <a:srcRect l="17647" t="6364" r="21176" b="24545"/>
              <a:stretch>
                <a:fillRect/>
              </a:stretch>
            </p:blipFill>
          </mc:Fallback>
        </mc:AlternateContent>
        <p:spPr>
          <a:xfrm>
            <a:off x="4453677" y="1376363"/>
            <a:ext cx="3284645" cy="4800600"/>
          </a:xfrm>
          <a:prstGeom prst="rect">
            <a:avLst/>
          </a:prstGeom>
          <a:noFill/>
        </p:spPr>
      </p:pic>
    </p:spTree>
    <p:extLst>
      <p:ext uri="{BB962C8B-B14F-4D97-AF65-F5344CB8AC3E}">
        <p14:creationId xmlns:p14="http://schemas.microsoft.com/office/powerpoint/2010/main" val="18593188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US" sz="3200" b="1" dirty="0">
                <a:latin typeface="+mn-lt"/>
              </a:rPr>
              <a:t>Monoalphabetic Cipher</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46</a:t>
            </a:fld>
            <a:endParaRPr lang="en-IN"/>
          </a:p>
        </p:txBody>
      </p:sp>
      <p:sp>
        <p:nvSpPr>
          <p:cNvPr id="7" name="Content Placeholder 6">
            <a:extLst>
              <a:ext uri="{FF2B5EF4-FFF2-40B4-BE49-F238E27FC236}">
                <a16:creationId xmlns:a16="http://schemas.microsoft.com/office/drawing/2014/main" id="{C856DC41-3A52-4AD9-80AA-F2728AEAF364}"/>
              </a:ext>
            </a:extLst>
          </p:cNvPr>
          <p:cNvSpPr>
            <a:spLocks noGrp="1"/>
          </p:cNvSpPr>
          <p:nvPr>
            <p:ph idx="1"/>
          </p:nvPr>
        </p:nvSpPr>
        <p:spPr>
          <a:xfrm>
            <a:off x="838200" y="1393794"/>
            <a:ext cx="10515600" cy="4783169"/>
          </a:xfrm>
        </p:spPr>
        <p:txBody>
          <a:bodyPr/>
          <a:lstStyle/>
          <a:p>
            <a:r>
              <a:rPr lang="en-US" dirty="0"/>
              <a:t>Permutation</a:t>
            </a:r>
          </a:p>
          <a:p>
            <a:pPr lvl="1"/>
            <a:r>
              <a:rPr lang="en-US" sz="2378" dirty="0"/>
              <a:t>Of a finite set of elements </a:t>
            </a:r>
            <a:r>
              <a:rPr lang="en-US" sz="2378" i="1" dirty="0"/>
              <a:t>S </a:t>
            </a:r>
            <a:r>
              <a:rPr lang="en-US" sz="2378" dirty="0"/>
              <a:t>is an ordered sequence of all the elements of </a:t>
            </a:r>
            <a:r>
              <a:rPr lang="en-US" sz="2378" i="1" dirty="0"/>
              <a:t>S </a:t>
            </a:r>
            <a:r>
              <a:rPr lang="en-US" sz="2378" dirty="0"/>
              <a:t>, with each element appearing exactly once</a:t>
            </a:r>
          </a:p>
          <a:p>
            <a:pPr marL="342900" lvl="1" indent="-342900">
              <a:spcBef>
                <a:spcPts val="2400"/>
              </a:spcBef>
              <a:buClr>
                <a:srgbClr val="BAABE3"/>
              </a:buClr>
            </a:pPr>
            <a:r>
              <a:rPr lang="en-US" sz="2800" dirty="0">
                <a:cs typeface="ＭＳ Ｐゴシック" pitchFamily="-1" charset="-128"/>
              </a:rPr>
              <a:t>If the “cipher” line can be any permutation of the 26 alphabetic characters, then there are 26! or greater than 4 x 10</a:t>
            </a:r>
            <a:r>
              <a:rPr lang="en-US" sz="2800" baseline="30000" dirty="0">
                <a:cs typeface="ＭＳ Ｐゴシック" pitchFamily="-1" charset="-128"/>
              </a:rPr>
              <a:t>26</a:t>
            </a:r>
            <a:r>
              <a:rPr lang="en-US" sz="2800" dirty="0">
                <a:cs typeface="ＭＳ Ｐゴシック" pitchFamily="-1" charset="-128"/>
              </a:rPr>
              <a:t> possible keys</a:t>
            </a:r>
          </a:p>
          <a:p>
            <a:pPr lvl="1"/>
            <a:r>
              <a:rPr lang="en-US" sz="2378" dirty="0"/>
              <a:t>This is 10 orders of magnitude greater than the key space for DES</a:t>
            </a:r>
          </a:p>
          <a:p>
            <a:pPr lvl="1"/>
            <a:r>
              <a:rPr lang="en-US" sz="2378" dirty="0"/>
              <a:t>Approach is referred to as a </a:t>
            </a:r>
            <a:r>
              <a:rPr lang="en-US" sz="2378" i="1" dirty="0"/>
              <a:t>monoalphabetic substitution cipher</a:t>
            </a:r>
            <a:r>
              <a:rPr lang="en-US" sz="2378" dirty="0"/>
              <a:t> because a single cipher alphabet is used per message</a:t>
            </a:r>
          </a:p>
          <a:p>
            <a:endParaRPr lang="en-IN" dirty="0"/>
          </a:p>
        </p:txBody>
      </p:sp>
    </p:spTree>
    <p:extLst>
      <p:ext uri="{BB962C8B-B14F-4D97-AF65-F5344CB8AC3E}">
        <p14:creationId xmlns:p14="http://schemas.microsoft.com/office/powerpoint/2010/main" val="3781927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US" sz="3200" b="1" dirty="0">
                <a:latin typeface="+mn-lt"/>
              </a:rPr>
              <a:t>Monoalphabetic Cipher</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47</a:t>
            </a:fld>
            <a:endParaRPr lang="en-IN"/>
          </a:p>
        </p:txBody>
      </p:sp>
      <p:pic>
        <p:nvPicPr>
          <p:cNvPr id="6" name="Content Placeholder 5" descr="f5.pdf">
            <a:extLst>
              <a:ext uri="{FF2B5EF4-FFF2-40B4-BE49-F238E27FC236}">
                <a16:creationId xmlns:a16="http://schemas.microsoft.com/office/drawing/2014/main" id="{93EC12F7-7A16-49FF-BBA7-29CB0CCA790E}"/>
              </a:ext>
            </a:extLst>
          </p:cNvPr>
          <p:cNvPicPr>
            <a:picLocks noGrp="1" noChangeAspect="1"/>
          </p:cNvPicPr>
          <p:nvPr>
            <p:ph idx="1"/>
          </p:nvPr>
        </p:nvPicPr>
        <mc:AlternateContent xmlns:mc="http://schemas.openxmlformats.org/markup-compatibility/2006">
          <mc:Choice xmlns="" xmlns:mv="urn:schemas-microsoft-com:mac:vml" xmlns:ma="http://schemas.microsoft.com/office/mac/drawingml/2008/main" Requires="ma">
            <p:blipFill>
              <a:blip r:embed="rId3"/>
              <a:srcRect l="-1818" r="-1818"/>
              <a:stretch>
                <a:fillRect/>
              </a:stretch>
            </p:blipFill>
          </mc:Choice>
          <mc:Fallback>
            <p:blipFill>
              <a:blip r:embed="rId4"/>
              <a:srcRect l="-1818" r="-1818"/>
              <a:stretch>
                <a:fillRect/>
              </a:stretch>
            </p:blipFill>
          </mc:Fallback>
        </mc:AlternateContent>
        <p:spPr>
          <a:xfrm>
            <a:off x="2888495" y="1393824"/>
            <a:ext cx="6850309" cy="5107705"/>
          </a:xfrm>
          <a:prstGeom prst="rect">
            <a:avLst/>
          </a:prstGeom>
        </p:spPr>
      </p:pic>
    </p:spTree>
    <p:extLst>
      <p:ext uri="{BB962C8B-B14F-4D97-AF65-F5344CB8AC3E}">
        <p14:creationId xmlns:p14="http://schemas.microsoft.com/office/powerpoint/2010/main" val="4110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US" sz="3200" b="1" dirty="0">
                <a:latin typeface="+mn-lt"/>
              </a:rPr>
              <a:t>Monoalphabetic Cipher</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48</a:t>
            </a:fld>
            <a:endParaRPr lang="en-IN"/>
          </a:p>
        </p:txBody>
      </p:sp>
      <p:sp>
        <p:nvSpPr>
          <p:cNvPr id="7" name="Content Placeholder 6">
            <a:extLst>
              <a:ext uri="{FF2B5EF4-FFF2-40B4-BE49-F238E27FC236}">
                <a16:creationId xmlns:a16="http://schemas.microsoft.com/office/drawing/2014/main" id="{A3BCB1E7-3BCB-421A-9855-6933889994EA}"/>
              </a:ext>
            </a:extLst>
          </p:cNvPr>
          <p:cNvSpPr>
            <a:spLocks noGrp="1"/>
          </p:cNvSpPr>
          <p:nvPr>
            <p:ph idx="1"/>
          </p:nvPr>
        </p:nvSpPr>
        <p:spPr>
          <a:xfrm>
            <a:off x="838200" y="1200388"/>
            <a:ext cx="10515600" cy="4976575"/>
          </a:xfrm>
        </p:spPr>
        <p:txBody>
          <a:bodyPr/>
          <a:lstStyle/>
          <a:p>
            <a:r>
              <a:rPr lang="en-US" dirty="0"/>
              <a:t>Easy to break because they reflect the frequency data of the original alphabet</a:t>
            </a:r>
          </a:p>
          <a:p>
            <a:r>
              <a:rPr lang="en-US" dirty="0"/>
              <a:t>Countermeasure is to provide multiple substitutes (homophones) for a single letter</a:t>
            </a:r>
          </a:p>
          <a:p>
            <a:r>
              <a:rPr lang="en-US" dirty="0" err="1"/>
              <a:t>Digram</a:t>
            </a:r>
            <a:endParaRPr lang="en-US" dirty="0"/>
          </a:p>
          <a:p>
            <a:pPr lvl="1"/>
            <a:r>
              <a:rPr lang="en-US" dirty="0"/>
              <a:t>Two-letter combination</a:t>
            </a:r>
          </a:p>
          <a:p>
            <a:pPr lvl="1"/>
            <a:r>
              <a:rPr lang="en-US" dirty="0"/>
              <a:t>Most common is </a:t>
            </a:r>
            <a:r>
              <a:rPr lang="en-US" i="1" dirty="0" err="1"/>
              <a:t>th</a:t>
            </a:r>
            <a:endParaRPr lang="en-US" dirty="0"/>
          </a:p>
          <a:p>
            <a:r>
              <a:rPr lang="en-US" dirty="0"/>
              <a:t>Trigram </a:t>
            </a:r>
          </a:p>
          <a:p>
            <a:pPr lvl="1"/>
            <a:r>
              <a:rPr lang="en-US" dirty="0"/>
              <a:t>Three-letter combination</a:t>
            </a:r>
          </a:p>
          <a:p>
            <a:pPr lvl="1"/>
            <a:r>
              <a:rPr lang="en-US" dirty="0"/>
              <a:t>Most frequent is </a:t>
            </a:r>
            <a:r>
              <a:rPr lang="en-US" i="1" dirty="0"/>
              <a:t>the </a:t>
            </a:r>
            <a:endParaRPr lang="en-US" dirty="0"/>
          </a:p>
          <a:p>
            <a:endParaRPr lang="en-IN" dirty="0"/>
          </a:p>
        </p:txBody>
      </p:sp>
    </p:spTree>
    <p:extLst>
      <p:ext uri="{BB962C8B-B14F-4D97-AF65-F5344CB8AC3E}">
        <p14:creationId xmlns:p14="http://schemas.microsoft.com/office/powerpoint/2010/main" val="2988548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AU" sz="3200" b="1" dirty="0">
                <a:latin typeface="+mn-lt"/>
              </a:rPr>
              <a:t>Playfair Cipher</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49</a:t>
            </a:fld>
            <a:endParaRPr lang="en-IN"/>
          </a:p>
        </p:txBody>
      </p:sp>
      <p:sp>
        <p:nvSpPr>
          <p:cNvPr id="7" name="Content Placeholder 6">
            <a:extLst>
              <a:ext uri="{FF2B5EF4-FFF2-40B4-BE49-F238E27FC236}">
                <a16:creationId xmlns:a16="http://schemas.microsoft.com/office/drawing/2014/main" id="{A3BCB1E7-3BCB-421A-9855-6933889994EA}"/>
              </a:ext>
            </a:extLst>
          </p:cNvPr>
          <p:cNvSpPr>
            <a:spLocks noGrp="1"/>
          </p:cNvSpPr>
          <p:nvPr>
            <p:ph idx="1"/>
          </p:nvPr>
        </p:nvSpPr>
        <p:spPr>
          <a:xfrm>
            <a:off x="838200" y="1200388"/>
            <a:ext cx="10515600" cy="4976575"/>
          </a:xfrm>
        </p:spPr>
        <p:txBody>
          <a:bodyPr/>
          <a:lstStyle/>
          <a:p>
            <a:r>
              <a:rPr lang="en-US" dirty="0"/>
              <a:t>Best-known multiple-letter encryption cipher</a:t>
            </a:r>
          </a:p>
          <a:p>
            <a:r>
              <a:rPr lang="en-US" dirty="0"/>
              <a:t>Treats </a:t>
            </a:r>
            <a:r>
              <a:rPr lang="en-US" dirty="0" err="1"/>
              <a:t>digrams</a:t>
            </a:r>
            <a:r>
              <a:rPr lang="en-US" dirty="0"/>
              <a:t> in the plaintext as single units and translates these units into ciphertext </a:t>
            </a:r>
            <a:r>
              <a:rPr lang="en-US" dirty="0" err="1"/>
              <a:t>digrams</a:t>
            </a:r>
            <a:endParaRPr lang="en-US" dirty="0"/>
          </a:p>
          <a:p>
            <a:r>
              <a:rPr lang="en-US" dirty="0"/>
              <a:t>Based on the use of a 5 x 5 matrix of letters constructed using a keyword</a:t>
            </a:r>
          </a:p>
          <a:p>
            <a:r>
              <a:rPr lang="en-US" dirty="0"/>
              <a:t>Invented by British scientist Sir Charles Wheatstone in 1854</a:t>
            </a:r>
          </a:p>
          <a:p>
            <a:r>
              <a:rPr lang="en-US" dirty="0"/>
              <a:t>Used as the standard field system by the British Army in World War I and the U.S. Army and other Allied forces during World War II</a:t>
            </a:r>
          </a:p>
          <a:p>
            <a:endParaRPr lang="en-IN" dirty="0"/>
          </a:p>
        </p:txBody>
      </p:sp>
    </p:spTree>
    <p:extLst>
      <p:ext uri="{BB962C8B-B14F-4D97-AF65-F5344CB8AC3E}">
        <p14:creationId xmlns:p14="http://schemas.microsoft.com/office/powerpoint/2010/main" val="1168169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C095-3147-4128-9867-F4F1AC7A35B4}"/>
              </a:ext>
            </a:extLst>
          </p:cNvPr>
          <p:cNvSpPr>
            <a:spLocks noGrp="1"/>
          </p:cNvSpPr>
          <p:nvPr>
            <p:ph type="title"/>
          </p:nvPr>
        </p:nvSpPr>
        <p:spPr/>
        <p:txBody>
          <a:bodyPr>
            <a:normAutofit/>
          </a:bodyPr>
          <a:lstStyle/>
          <a:p>
            <a:r>
              <a:rPr lang="en-IN" sz="3200" b="1" dirty="0">
                <a:latin typeface="+mn-lt"/>
              </a:rPr>
              <a:t>Computer Security Concepts</a:t>
            </a:r>
          </a:p>
        </p:txBody>
      </p:sp>
      <p:sp>
        <p:nvSpPr>
          <p:cNvPr id="3" name="Content Placeholder 2">
            <a:extLst>
              <a:ext uri="{FF2B5EF4-FFF2-40B4-BE49-F238E27FC236}">
                <a16:creationId xmlns:a16="http://schemas.microsoft.com/office/drawing/2014/main" id="{2A83F2D8-821D-4241-909D-B69F6B814BDE}"/>
              </a:ext>
            </a:extLst>
          </p:cNvPr>
          <p:cNvSpPr>
            <a:spLocks noGrp="1"/>
          </p:cNvSpPr>
          <p:nvPr>
            <p:ph idx="1"/>
          </p:nvPr>
        </p:nvSpPr>
        <p:spPr>
          <a:xfrm>
            <a:off x="594804" y="1358283"/>
            <a:ext cx="10758996" cy="4818680"/>
          </a:xfrm>
        </p:spPr>
        <p:txBody>
          <a:bodyPr>
            <a:normAutofit/>
          </a:bodyPr>
          <a:lstStyle/>
          <a:p>
            <a:pPr marL="0" indent="0">
              <a:buNone/>
            </a:pPr>
            <a:r>
              <a:rPr lang="en-IN" sz="2400" dirty="0"/>
              <a:t>3 key objectives of Computer </a:t>
            </a:r>
          </a:p>
          <a:p>
            <a:pPr marL="0" indent="0">
              <a:buNone/>
            </a:pPr>
            <a:r>
              <a:rPr lang="en-IN" sz="2400" dirty="0"/>
              <a:t>Security:</a:t>
            </a:r>
          </a:p>
        </p:txBody>
      </p:sp>
      <p:sp>
        <p:nvSpPr>
          <p:cNvPr id="4" name="Footer Placeholder 3">
            <a:extLst>
              <a:ext uri="{FF2B5EF4-FFF2-40B4-BE49-F238E27FC236}">
                <a16:creationId xmlns:a16="http://schemas.microsoft.com/office/drawing/2014/main" id="{9C71718E-9AED-4DFA-82E9-12813F28FB3E}"/>
              </a:ext>
            </a:extLst>
          </p:cNvPr>
          <p:cNvSpPr>
            <a:spLocks noGrp="1"/>
          </p:cNvSpPr>
          <p:nvPr>
            <p:ph type="ftr" sz="quarter" idx="11"/>
          </p:nvPr>
        </p:nvSpPr>
        <p:spPr>
          <a:xfrm>
            <a:off x="838201" y="6356350"/>
            <a:ext cx="9797248"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8C446AA4-67E3-4E07-90BE-EA673AF64F2F}"/>
              </a:ext>
            </a:extLst>
          </p:cNvPr>
          <p:cNvSpPr>
            <a:spLocks noGrp="1"/>
          </p:cNvSpPr>
          <p:nvPr>
            <p:ph type="sldNum" sz="quarter" idx="12"/>
          </p:nvPr>
        </p:nvSpPr>
        <p:spPr/>
        <p:txBody>
          <a:bodyPr/>
          <a:lstStyle/>
          <a:p>
            <a:fld id="{8BA4E876-1E2A-41C4-BFA0-7D60E841BEBF}" type="slidenum">
              <a:rPr lang="en-IN" smtClean="0"/>
              <a:t>5</a:t>
            </a:fld>
            <a:endParaRPr lang="en-IN" dirty="0"/>
          </a:p>
        </p:txBody>
      </p:sp>
      <p:pic>
        <p:nvPicPr>
          <p:cNvPr id="6" name="Picture 11" descr="f1.pdf">
            <a:extLst>
              <a:ext uri="{FF2B5EF4-FFF2-40B4-BE49-F238E27FC236}">
                <a16:creationId xmlns:a16="http://schemas.microsoft.com/office/drawing/2014/main" id="{973EEF0E-8C40-453B-B02C-F08809E03321}"/>
              </a:ext>
            </a:extLst>
          </p:cNvPr>
          <p:cNvPicPr>
            <a:picLocks noChangeAspect="1"/>
          </p:cNvPicPr>
          <p:nvPr/>
        </p:nvPicPr>
        <p:blipFill>
          <a:blip r:embed="rId2"/>
          <a:srcRect t="13635" b="24545"/>
          <a:stretch>
            <a:fillRect/>
          </a:stretch>
        </p:blipFill>
        <p:spPr bwMode="auto">
          <a:xfrm>
            <a:off x="3673138" y="1827906"/>
            <a:ext cx="5533006" cy="4427177"/>
          </a:xfrm>
          <a:prstGeom prst="rect">
            <a:avLst/>
          </a:prstGeom>
          <a:noFill/>
          <a:ln w="9525">
            <a:noFill/>
            <a:miter lim="800000"/>
            <a:headEnd/>
            <a:tailEnd/>
          </a:ln>
        </p:spPr>
      </p:pic>
    </p:spTree>
    <p:extLst>
      <p:ext uri="{BB962C8B-B14F-4D97-AF65-F5344CB8AC3E}">
        <p14:creationId xmlns:p14="http://schemas.microsoft.com/office/powerpoint/2010/main" val="306301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AU" sz="3200" b="1" dirty="0">
                <a:latin typeface="+mn-lt"/>
              </a:rPr>
              <a:t>Playfair Cipher</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50</a:t>
            </a:fld>
            <a:endParaRPr lang="en-IN"/>
          </a:p>
        </p:txBody>
      </p:sp>
      <p:sp>
        <p:nvSpPr>
          <p:cNvPr id="7" name="Content Placeholder 6">
            <a:extLst>
              <a:ext uri="{FF2B5EF4-FFF2-40B4-BE49-F238E27FC236}">
                <a16:creationId xmlns:a16="http://schemas.microsoft.com/office/drawing/2014/main" id="{A3BCB1E7-3BCB-421A-9855-6933889994EA}"/>
              </a:ext>
            </a:extLst>
          </p:cNvPr>
          <p:cNvSpPr>
            <a:spLocks noGrp="1"/>
          </p:cNvSpPr>
          <p:nvPr>
            <p:ph idx="1"/>
          </p:nvPr>
        </p:nvSpPr>
        <p:spPr>
          <a:xfrm>
            <a:off x="838200" y="1200388"/>
            <a:ext cx="10515600" cy="4976575"/>
          </a:xfrm>
        </p:spPr>
        <p:txBody>
          <a:bodyPr/>
          <a:lstStyle/>
          <a:p>
            <a:r>
              <a:rPr lang="en-AU" dirty="0"/>
              <a:t>Fill in letters of keyword (minus duplicates) from left to right and from top to bottom, then fill in the remainder of the matrix with the remaining letters in alphabetic order</a:t>
            </a:r>
          </a:p>
          <a:p>
            <a:r>
              <a:rPr lang="en-AU" dirty="0"/>
              <a:t>Using the keyword MONARCHY:</a:t>
            </a:r>
          </a:p>
          <a:p>
            <a:endParaRPr lang="en-IN" dirty="0"/>
          </a:p>
        </p:txBody>
      </p:sp>
      <p:pic>
        <p:nvPicPr>
          <p:cNvPr id="6" name="Picture 5">
            <a:extLst>
              <a:ext uri="{FF2B5EF4-FFF2-40B4-BE49-F238E27FC236}">
                <a16:creationId xmlns:a16="http://schemas.microsoft.com/office/drawing/2014/main" id="{E6C8B161-6BA0-4064-8596-28C42EB7FFF7}"/>
              </a:ext>
            </a:extLst>
          </p:cNvPr>
          <p:cNvPicPr>
            <a:picLocks noChangeAspect="1"/>
          </p:cNvPicPr>
          <p:nvPr/>
        </p:nvPicPr>
        <p:blipFill>
          <a:blip r:embed="rId2"/>
          <a:stretch>
            <a:fillRect/>
          </a:stretch>
        </p:blipFill>
        <p:spPr>
          <a:xfrm>
            <a:off x="4099025" y="3688675"/>
            <a:ext cx="4828450" cy="2292295"/>
          </a:xfrm>
          <a:prstGeom prst="rect">
            <a:avLst/>
          </a:prstGeom>
        </p:spPr>
      </p:pic>
    </p:spTree>
    <p:extLst>
      <p:ext uri="{BB962C8B-B14F-4D97-AF65-F5344CB8AC3E}">
        <p14:creationId xmlns:p14="http://schemas.microsoft.com/office/powerpoint/2010/main" val="24126800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AU" sz="3200" b="1" dirty="0">
                <a:latin typeface="+mn-lt"/>
              </a:rPr>
              <a:t>Playfair Cipher</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51</a:t>
            </a:fld>
            <a:endParaRPr lang="en-IN"/>
          </a:p>
        </p:txBody>
      </p:sp>
      <p:sp>
        <p:nvSpPr>
          <p:cNvPr id="7" name="Content Placeholder 6">
            <a:extLst>
              <a:ext uri="{FF2B5EF4-FFF2-40B4-BE49-F238E27FC236}">
                <a16:creationId xmlns:a16="http://schemas.microsoft.com/office/drawing/2014/main" id="{A3BCB1E7-3BCB-421A-9855-6933889994EA}"/>
              </a:ext>
            </a:extLst>
          </p:cNvPr>
          <p:cNvSpPr>
            <a:spLocks noGrp="1"/>
          </p:cNvSpPr>
          <p:nvPr>
            <p:ph idx="1"/>
          </p:nvPr>
        </p:nvSpPr>
        <p:spPr>
          <a:xfrm>
            <a:off x="838200" y="1200388"/>
            <a:ext cx="10515600" cy="4976575"/>
          </a:xfrm>
        </p:spPr>
        <p:txBody>
          <a:bodyPr>
            <a:normAutofit/>
          </a:bodyPr>
          <a:lstStyle/>
          <a:p>
            <a:pPr marL="0" indent="0">
              <a:buNone/>
            </a:pPr>
            <a:r>
              <a:rPr lang="en-US" dirty="0"/>
              <a:t>1.</a:t>
            </a:r>
            <a:r>
              <a:rPr lang="en-US" sz="2400" dirty="0"/>
              <a:t>Repeating plaintext letters that are in the same pair are separated with a filler letter, such as x, so that balloon would be treated as </a:t>
            </a:r>
            <a:r>
              <a:rPr lang="en-US" sz="2400" dirty="0" err="1"/>
              <a:t>ba</a:t>
            </a:r>
            <a:r>
              <a:rPr lang="en-US" sz="2400" dirty="0"/>
              <a:t> lx lo on. </a:t>
            </a:r>
          </a:p>
          <a:p>
            <a:pPr marL="0" indent="0">
              <a:buNone/>
            </a:pPr>
            <a:r>
              <a:rPr lang="en-US" sz="2400" dirty="0"/>
              <a:t>2. Two plaintext letters that fall in the same row of the matrix are each replaced by the letter to the right, with the first element of the row circularly following the last. For example, </a:t>
            </a:r>
            <a:r>
              <a:rPr lang="en-US" sz="2400" dirty="0" err="1"/>
              <a:t>ar</a:t>
            </a:r>
            <a:r>
              <a:rPr lang="en-US" sz="2400" dirty="0"/>
              <a:t> is encrypted as RM. </a:t>
            </a:r>
          </a:p>
          <a:p>
            <a:pPr marL="0" indent="0">
              <a:buNone/>
            </a:pPr>
            <a:r>
              <a:rPr lang="en-US" sz="2400" dirty="0"/>
              <a:t>3. Two plaintext letters that fall in the same column are each replaced by the letter beneath, with the top element of the column circularly following the last. For example, mu is encrypted as CM.</a:t>
            </a:r>
          </a:p>
          <a:p>
            <a:pPr marL="0" indent="0">
              <a:buNone/>
            </a:pPr>
            <a:r>
              <a:rPr lang="en-US" sz="2400" dirty="0"/>
              <a:t>4. Otherwise, each plaintext letter in a pair is replaced by the letter that lies in its own row and the column occupied by the other plaintext letter. Thus, </a:t>
            </a:r>
            <a:r>
              <a:rPr lang="en-US" sz="2400" dirty="0" err="1"/>
              <a:t>hs</a:t>
            </a:r>
            <a:r>
              <a:rPr lang="en-US" sz="2400" dirty="0"/>
              <a:t> becomes BP and </a:t>
            </a:r>
            <a:r>
              <a:rPr lang="en-US" sz="2400" dirty="0" err="1"/>
              <a:t>ea</a:t>
            </a:r>
            <a:r>
              <a:rPr lang="en-US" sz="2400" dirty="0"/>
              <a:t> becomes IM (or JM, as the </a:t>
            </a:r>
            <a:r>
              <a:rPr lang="en-US" sz="2400" dirty="0" err="1"/>
              <a:t>encipherer</a:t>
            </a:r>
            <a:r>
              <a:rPr lang="en-US" sz="2400" dirty="0"/>
              <a:t> wishes).</a:t>
            </a:r>
            <a:endParaRPr lang="en-IN" sz="2400" dirty="0"/>
          </a:p>
        </p:txBody>
      </p:sp>
    </p:spTree>
    <p:extLst>
      <p:ext uri="{BB962C8B-B14F-4D97-AF65-F5344CB8AC3E}">
        <p14:creationId xmlns:p14="http://schemas.microsoft.com/office/powerpoint/2010/main" val="1021991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US" sz="3200" b="1" dirty="0">
                <a:solidFill>
                  <a:srgbClr val="FF0000"/>
                </a:solidFill>
                <a:latin typeface="+mn-lt"/>
              </a:rPr>
              <a:t>Hill Cipher</a:t>
            </a:r>
            <a:endParaRPr lang="en-IN" sz="3200" b="1" dirty="0">
              <a:solidFill>
                <a:srgbClr val="FF0000"/>
              </a:solidFill>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52</a:t>
            </a:fld>
            <a:endParaRPr lang="en-IN"/>
          </a:p>
        </p:txBody>
      </p:sp>
      <p:sp>
        <p:nvSpPr>
          <p:cNvPr id="7" name="Content Placeholder 6">
            <a:extLst>
              <a:ext uri="{FF2B5EF4-FFF2-40B4-BE49-F238E27FC236}">
                <a16:creationId xmlns:a16="http://schemas.microsoft.com/office/drawing/2014/main" id="{A3BCB1E7-3BCB-421A-9855-6933889994EA}"/>
              </a:ext>
            </a:extLst>
          </p:cNvPr>
          <p:cNvSpPr>
            <a:spLocks noGrp="1"/>
          </p:cNvSpPr>
          <p:nvPr>
            <p:ph idx="1"/>
          </p:nvPr>
        </p:nvSpPr>
        <p:spPr>
          <a:xfrm>
            <a:off x="838200" y="1200388"/>
            <a:ext cx="10515600" cy="4976575"/>
          </a:xfrm>
        </p:spPr>
        <p:txBody>
          <a:bodyPr/>
          <a:lstStyle/>
          <a:p>
            <a:r>
              <a:rPr lang="en-US" dirty="0"/>
              <a:t>Developed by the mathematician Lester Hill in 1929</a:t>
            </a:r>
          </a:p>
          <a:p>
            <a:r>
              <a:rPr lang="en-US" dirty="0"/>
              <a:t>Strength is that it completely hides single-letter frequencies</a:t>
            </a:r>
          </a:p>
          <a:p>
            <a:pPr lvl="1"/>
            <a:r>
              <a:rPr lang="en-US" dirty="0"/>
              <a:t>The use of a larger matrix hides more frequency information</a:t>
            </a:r>
          </a:p>
          <a:p>
            <a:pPr lvl="1"/>
            <a:r>
              <a:rPr lang="en-US" dirty="0"/>
              <a:t>A 3 x 3 Hill cipher hides not only single-letter but also two-letter frequency information</a:t>
            </a:r>
          </a:p>
          <a:p>
            <a:r>
              <a:rPr lang="en-US" dirty="0"/>
              <a:t>Strong against a ciphertext-only attack but easily broken with a known plaintext attack</a:t>
            </a:r>
          </a:p>
          <a:p>
            <a:endParaRPr lang="en-IN" dirty="0"/>
          </a:p>
        </p:txBody>
      </p:sp>
    </p:spTree>
    <p:extLst>
      <p:ext uri="{BB962C8B-B14F-4D97-AF65-F5344CB8AC3E}">
        <p14:creationId xmlns:p14="http://schemas.microsoft.com/office/powerpoint/2010/main" val="1561545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US" sz="3200" b="1" dirty="0">
                <a:latin typeface="+mn-lt"/>
              </a:rPr>
              <a:t>Hill Cipher</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53</a:t>
            </a:fld>
            <a:endParaRPr lang="en-IN"/>
          </a:p>
        </p:txBody>
      </p:sp>
      <p:pic>
        <p:nvPicPr>
          <p:cNvPr id="6" name="Content Placeholder 5">
            <a:extLst>
              <a:ext uri="{FF2B5EF4-FFF2-40B4-BE49-F238E27FC236}">
                <a16:creationId xmlns:a16="http://schemas.microsoft.com/office/drawing/2014/main" id="{E87CEF0C-8703-42B8-A8D1-308C83CE6B85}"/>
              </a:ext>
            </a:extLst>
          </p:cNvPr>
          <p:cNvPicPr>
            <a:picLocks noGrp="1" noChangeAspect="1"/>
          </p:cNvPicPr>
          <p:nvPr>
            <p:ph idx="1"/>
          </p:nvPr>
        </p:nvPicPr>
        <p:blipFill>
          <a:blip r:embed="rId2"/>
          <a:stretch>
            <a:fillRect/>
          </a:stretch>
        </p:blipFill>
        <p:spPr>
          <a:xfrm>
            <a:off x="2447416" y="1283032"/>
            <a:ext cx="3458097" cy="1042918"/>
          </a:xfrm>
        </p:spPr>
      </p:pic>
      <p:pic>
        <p:nvPicPr>
          <p:cNvPr id="9" name="Picture 8">
            <a:extLst>
              <a:ext uri="{FF2B5EF4-FFF2-40B4-BE49-F238E27FC236}">
                <a16:creationId xmlns:a16="http://schemas.microsoft.com/office/drawing/2014/main" id="{B886C4ED-E6E1-4B43-9163-D9903CFC0EB9}"/>
              </a:ext>
            </a:extLst>
          </p:cNvPr>
          <p:cNvPicPr>
            <a:picLocks noChangeAspect="1"/>
          </p:cNvPicPr>
          <p:nvPr/>
        </p:nvPicPr>
        <p:blipFill>
          <a:blip r:embed="rId3"/>
          <a:stretch>
            <a:fillRect/>
          </a:stretch>
        </p:blipFill>
        <p:spPr>
          <a:xfrm>
            <a:off x="2646780" y="2702171"/>
            <a:ext cx="4734803" cy="1150737"/>
          </a:xfrm>
          <a:prstGeom prst="rect">
            <a:avLst/>
          </a:prstGeom>
        </p:spPr>
      </p:pic>
      <p:sp>
        <p:nvSpPr>
          <p:cNvPr id="11" name="TextBox 10">
            <a:extLst>
              <a:ext uri="{FF2B5EF4-FFF2-40B4-BE49-F238E27FC236}">
                <a16:creationId xmlns:a16="http://schemas.microsoft.com/office/drawing/2014/main" id="{18617CE6-A08A-4731-90BC-F8A3AE60E5F5}"/>
              </a:ext>
            </a:extLst>
          </p:cNvPr>
          <p:cNvSpPr txBox="1"/>
          <p:nvPr/>
        </p:nvSpPr>
        <p:spPr>
          <a:xfrm>
            <a:off x="3048740" y="3252743"/>
            <a:ext cx="6094520" cy="1200329"/>
          </a:xfrm>
          <a:prstGeom prst="rect">
            <a:avLst/>
          </a:prstGeom>
          <a:noFill/>
        </p:spPr>
        <p:txBody>
          <a:bodyPr wrap="square">
            <a:spAutoFit/>
          </a:bodyPr>
          <a:lstStyle/>
          <a:p>
            <a:endParaRPr lang="en-IN" dirty="0"/>
          </a:p>
          <a:p>
            <a:endParaRPr lang="en-IN" dirty="0"/>
          </a:p>
          <a:p>
            <a:endParaRPr lang="en-IN" dirty="0"/>
          </a:p>
          <a:p>
            <a:r>
              <a:rPr lang="en-IN" dirty="0"/>
              <a:t>C = PK mod 26</a:t>
            </a:r>
          </a:p>
        </p:txBody>
      </p:sp>
      <p:pic>
        <p:nvPicPr>
          <p:cNvPr id="13" name="Picture 12">
            <a:extLst>
              <a:ext uri="{FF2B5EF4-FFF2-40B4-BE49-F238E27FC236}">
                <a16:creationId xmlns:a16="http://schemas.microsoft.com/office/drawing/2014/main" id="{59C04334-0B71-4FD4-811C-9DA624B04327}"/>
              </a:ext>
            </a:extLst>
          </p:cNvPr>
          <p:cNvPicPr>
            <a:picLocks noChangeAspect="1"/>
          </p:cNvPicPr>
          <p:nvPr/>
        </p:nvPicPr>
        <p:blipFill>
          <a:blip r:embed="rId4"/>
          <a:stretch>
            <a:fillRect/>
          </a:stretch>
        </p:blipFill>
        <p:spPr>
          <a:xfrm>
            <a:off x="2646780" y="4543743"/>
            <a:ext cx="3743325" cy="609600"/>
          </a:xfrm>
          <a:prstGeom prst="rect">
            <a:avLst/>
          </a:prstGeom>
        </p:spPr>
      </p:pic>
    </p:spTree>
    <p:extLst>
      <p:ext uri="{BB962C8B-B14F-4D97-AF65-F5344CB8AC3E}">
        <p14:creationId xmlns:p14="http://schemas.microsoft.com/office/powerpoint/2010/main" val="189196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US" sz="3200" b="1" dirty="0">
                <a:latin typeface="+mn-lt"/>
              </a:rPr>
              <a:t>Polyalphabetic Cipher</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54</a:t>
            </a:fld>
            <a:endParaRPr lang="en-IN"/>
          </a:p>
        </p:txBody>
      </p:sp>
      <p:sp>
        <p:nvSpPr>
          <p:cNvPr id="7" name="Content Placeholder 6">
            <a:extLst>
              <a:ext uri="{FF2B5EF4-FFF2-40B4-BE49-F238E27FC236}">
                <a16:creationId xmlns:a16="http://schemas.microsoft.com/office/drawing/2014/main" id="{A3BCB1E7-3BCB-421A-9855-6933889994EA}"/>
              </a:ext>
            </a:extLst>
          </p:cNvPr>
          <p:cNvSpPr>
            <a:spLocks noGrp="1"/>
          </p:cNvSpPr>
          <p:nvPr>
            <p:ph idx="1"/>
          </p:nvPr>
        </p:nvSpPr>
        <p:spPr>
          <a:xfrm>
            <a:off x="838200" y="1200388"/>
            <a:ext cx="10515600" cy="4976575"/>
          </a:xfrm>
        </p:spPr>
        <p:txBody>
          <a:bodyPr/>
          <a:lstStyle/>
          <a:p>
            <a:r>
              <a:rPr lang="en-US" dirty="0"/>
              <a:t>Polyalphabetic substitution cipher</a:t>
            </a:r>
          </a:p>
          <a:p>
            <a:pPr lvl="1"/>
            <a:r>
              <a:rPr lang="en-US" dirty="0"/>
              <a:t>Improves on the simple monoalphabetic technique by using different monoalphabetic substitutions as one proceeds through the plaintext message</a:t>
            </a:r>
          </a:p>
          <a:p>
            <a:r>
              <a:rPr lang="en-US" dirty="0">
                <a:cs typeface="ＭＳ Ｐゴシック" pitchFamily="-1" charset="-128"/>
              </a:rPr>
              <a:t>All these techniques have the following features in common:</a:t>
            </a:r>
            <a:endParaRPr lang="en-US" dirty="0"/>
          </a:p>
          <a:p>
            <a:pPr lvl="1"/>
            <a:r>
              <a:rPr lang="en-US" dirty="0"/>
              <a:t>A set of related monoalphabetic substitution rules is used</a:t>
            </a:r>
          </a:p>
          <a:p>
            <a:pPr lvl="1"/>
            <a:r>
              <a:rPr lang="en-US" dirty="0"/>
              <a:t>A key determines which particular rule is chosen for a given transformation</a:t>
            </a:r>
          </a:p>
          <a:p>
            <a:endParaRPr lang="en-IN" dirty="0"/>
          </a:p>
        </p:txBody>
      </p:sp>
    </p:spTree>
    <p:extLst>
      <p:ext uri="{BB962C8B-B14F-4D97-AF65-F5344CB8AC3E}">
        <p14:creationId xmlns:p14="http://schemas.microsoft.com/office/powerpoint/2010/main" val="1355047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IN" sz="3200" b="1" dirty="0">
                <a:latin typeface="+mn-lt"/>
              </a:rPr>
              <a:t>Transposition Techniques</a:t>
            </a: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55</a:t>
            </a:fld>
            <a:endParaRPr lang="en-IN"/>
          </a:p>
        </p:txBody>
      </p:sp>
      <p:sp>
        <p:nvSpPr>
          <p:cNvPr id="7" name="Content Placeholder 6">
            <a:extLst>
              <a:ext uri="{FF2B5EF4-FFF2-40B4-BE49-F238E27FC236}">
                <a16:creationId xmlns:a16="http://schemas.microsoft.com/office/drawing/2014/main" id="{A3BCB1E7-3BCB-421A-9855-6933889994EA}"/>
              </a:ext>
            </a:extLst>
          </p:cNvPr>
          <p:cNvSpPr>
            <a:spLocks noGrp="1"/>
          </p:cNvSpPr>
          <p:nvPr>
            <p:ph idx="1"/>
          </p:nvPr>
        </p:nvSpPr>
        <p:spPr>
          <a:xfrm>
            <a:off x="838200" y="1200388"/>
            <a:ext cx="10515600" cy="4976575"/>
          </a:xfrm>
        </p:spPr>
        <p:txBody>
          <a:bodyPr/>
          <a:lstStyle/>
          <a:p>
            <a:r>
              <a:rPr lang="en-US" dirty="0"/>
              <a:t>A very different kind of mapping is achieved by performing some sort of permutation on the plaintext letters. </a:t>
            </a:r>
          </a:p>
          <a:p>
            <a:r>
              <a:rPr lang="en-US" dirty="0"/>
              <a:t>This technique is referred to as a transposition cipher</a:t>
            </a:r>
          </a:p>
          <a:p>
            <a:r>
              <a:rPr lang="en-US" dirty="0"/>
              <a:t>Example:</a:t>
            </a:r>
          </a:p>
          <a:p>
            <a:pPr lvl="1"/>
            <a:r>
              <a:rPr lang="en-US" dirty="0"/>
              <a:t>Rail Fence Cipher</a:t>
            </a:r>
            <a:endParaRPr lang="en-IN" dirty="0"/>
          </a:p>
        </p:txBody>
      </p:sp>
    </p:spTree>
    <p:extLst>
      <p:ext uri="{BB962C8B-B14F-4D97-AF65-F5344CB8AC3E}">
        <p14:creationId xmlns:p14="http://schemas.microsoft.com/office/powerpoint/2010/main" val="616387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IN" sz="3200" b="1" dirty="0">
                <a:latin typeface="+mn-lt"/>
              </a:rPr>
              <a:t>Rail Fence Cipher</a:t>
            </a: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56</a:t>
            </a:fld>
            <a:endParaRPr lang="en-IN"/>
          </a:p>
        </p:txBody>
      </p:sp>
      <p:sp>
        <p:nvSpPr>
          <p:cNvPr id="7" name="Content Placeholder 6">
            <a:extLst>
              <a:ext uri="{FF2B5EF4-FFF2-40B4-BE49-F238E27FC236}">
                <a16:creationId xmlns:a16="http://schemas.microsoft.com/office/drawing/2014/main" id="{A3BCB1E7-3BCB-421A-9855-6933889994EA}"/>
              </a:ext>
            </a:extLst>
          </p:cNvPr>
          <p:cNvSpPr>
            <a:spLocks noGrp="1"/>
          </p:cNvSpPr>
          <p:nvPr>
            <p:ph idx="1"/>
          </p:nvPr>
        </p:nvSpPr>
        <p:spPr>
          <a:xfrm>
            <a:off x="838200" y="1200388"/>
            <a:ext cx="10515600" cy="4976575"/>
          </a:xfrm>
        </p:spPr>
        <p:txBody>
          <a:bodyPr/>
          <a:lstStyle/>
          <a:p>
            <a:r>
              <a:rPr lang="en-AU" dirty="0"/>
              <a:t>Simplest transposition cipher</a:t>
            </a:r>
          </a:p>
          <a:p>
            <a:r>
              <a:rPr lang="en-AU" dirty="0"/>
              <a:t>Plaintext is written down as a sequence of diagonals and then read off as a sequence of rows</a:t>
            </a:r>
          </a:p>
          <a:p>
            <a:r>
              <a:rPr lang="en-AU" dirty="0"/>
              <a:t>To encipher the message “meet me after the toga party” with a rail fence of depth 2, we would write:</a:t>
            </a:r>
          </a:p>
          <a:p>
            <a:pPr lvl="1">
              <a:buNone/>
            </a:pPr>
            <a:r>
              <a:rPr lang="en-AU" dirty="0"/>
              <a:t>		m e m a t r h t g p r y</a:t>
            </a:r>
          </a:p>
          <a:p>
            <a:pPr lvl="1">
              <a:buNone/>
            </a:pPr>
            <a:r>
              <a:rPr lang="en-AU" dirty="0"/>
              <a:t>		    e t e f e t e o a </a:t>
            </a:r>
            <a:r>
              <a:rPr lang="en-AU" dirty="0" err="1"/>
              <a:t>a</a:t>
            </a:r>
            <a:r>
              <a:rPr lang="en-AU" dirty="0"/>
              <a:t> t</a:t>
            </a:r>
          </a:p>
          <a:p>
            <a:pPr lvl="1">
              <a:buNone/>
            </a:pPr>
            <a:r>
              <a:rPr lang="en-AU" dirty="0"/>
              <a:t>Encrypted message is:</a:t>
            </a:r>
          </a:p>
          <a:p>
            <a:pPr lvl="1">
              <a:buNone/>
            </a:pPr>
            <a:r>
              <a:rPr lang="en-AU" dirty="0"/>
              <a:t>	MEMATRHTGPRYETEFETEOAAT</a:t>
            </a:r>
          </a:p>
          <a:p>
            <a:endParaRPr lang="en-IN" dirty="0"/>
          </a:p>
        </p:txBody>
      </p:sp>
    </p:spTree>
    <p:extLst>
      <p:ext uri="{BB962C8B-B14F-4D97-AF65-F5344CB8AC3E}">
        <p14:creationId xmlns:p14="http://schemas.microsoft.com/office/powerpoint/2010/main" val="15238248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AU" sz="4000" b="1" dirty="0"/>
              <a:t>Row Transposition Cipher</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57</a:t>
            </a:fld>
            <a:endParaRPr lang="en-IN"/>
          </a:p>
        </p:txBody>
      </p:sp>
      <p:sp>
        <p:nvSpPr>
          <p:cNvPr id="7" name="Content Placeholder 6">
            <a:extLst>
              <a:ext uri="{FF2B5EF4-FFF2-40B4-BE49-F238E27FC236}">
                <a16:creationId xmlns:a16="http://schemas.microsoft.com/office/drawing/2014/main" id="{A3BCB1E7-3BCB-421A-9855-6933889994EA}"/>
              </a:ext>
            </a:extLst>
          </p:cNvPr>
          <p:cNvSpPr>
            <a:spLocks noGrp="1"/>
          </p:cNvSpPr>
          <p:nvPr>
            <p:ph idx="1"/>
          </p:nvPr>
        </p:nvSpPr>
        <p:spPr>
          <a:xfrm>
            <a:off x="838200" y="1200388"/>
            <a:ext cx="10515600" cy="4976575"/>
          </a:xfrm>
        </p:spPr>
        <p:txBody>
          <a:bodyPr/>
          <a:lstStyle/>
          <a:p>
            <a:r>
              <a:rPr lang="en-US" dirty="0"/>
              <a:t>Is a more complex transposition</a:t>
            </a:r>
            <a:endParaRPr lang="en-AU" dirty="0"/>
          </a:p>
          <a:p>
            <a:r>
              <a:rPr lang="en-AU" dirty="0"/>
              <a:t>Write the message in a rectangle, row by row, and read the message off, column by column, but permute the order of the columns</a:t>
            </a:r>
          </a:p>
          <a:p>
            <a:pPr lvl="1"/>
            <a:r>
              <a:rPr lang="en-AU" dirty="0"/>
              <a:t>The order of the columns then becomes the key to the algorithm</a:t>
            </a:r>
          </a:p>
          <a:p>
            <a:pPr lvl="1">
              <a:buNone/>
            </a:pPr>
            <a:r>
              <a:rPr lang="en-AU" dirty="0"/>
              <a:t>	Key: 		     </a:t>
            </a:r>
            <a:r>
              <a:rPr lang="en-US" dirty="0"/>
              <a:t>4 3 1 2  5  6 7</a:t>
            </a:r>
            <a:endParaRPr lang="en-AU" dirty="0"/>
          </a:p>
          <a:p>
            <a:pPr lvl="1">
              <a:buNone/>
            </a:pPr>
            <a:r>
              <a:rPr lang="en-AU" dirty="0"/>
              <a:t>     Plaintext:                 a t </a:t>
            </a:r>
            <a:r>
              <a:rPr lang="en-AU" dirty="0" err="1"/>
              <a:t>t</a:t>
            </a:r>
            <a:r>
              <a:rPr lang="en-AU" dirty="0"/>
              <a:t> a  c  k p</a:t>
            </a:r>
          </a:p>
          <a:p>
            <a:pPr lvl="1">
              <a:buNone/>
            </a:pPr>
            <a:r>
              <a:rPr lang="en-AU" dirty="0"/>
              <a:t>				     o s t p o n e</a:t>
            </a:r>
          </a:p>
          <a:p>
            <a:pPr lvl="1">
              <a:buNone/>
            </a:pPr>
            <a:r>
              <a:rPr lang="en-AU" dirty="0"/>
              <a:t>				    d u n t  </a:t>
            </a:r>
            <a:r>
              <a:rPr lang="en-AU" dirty="0" err="1"/>
              <a:t>i</a:t>
            </a:r>
            <a:r>
              <a:rPr lang="en-AU" dirty="0"/>
              <a:t>  l  t</a:t>
            </a:r>
          </a:p>
          <a:p>
            <a:pPr lvl="1">
              <a:buNone/>
            </a:pPr>
            <a:r>
              <a:rPr lang="en-AU" dirty="0"/>
              <a:t>				    w o a mx y z</a:t>
            </a:r>
          </a:p>
          <a:p>
            <a:pPr lvl="1">
              <a:buNone/>
            </a:pPr>
            <a:r>
              <a:rPr lang="en-AU" dirty="0"/>
              <a:t>   Ciphertext:               TTNAAPTMTSUOAODWCOIXKNLYPETZ</a:t>
            </a:r>
          </a:p>
          <a:p>
            <a:endParaRPr lang="en-IN" dirty="0"/>
          </a:p>
        </p:txBody>
      </p:sp>
    </p:spTree>
    <p:extLst>
      <p:ext uri="{BB962C8B-B14F-4D97-AF65-F5344CB8AC3E}">
        <p14:creationId xmlns:p14="http://schemas.microsoft.com/office/powerpoint/2010/main" val="2100951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defRPr/>
            </a:pPr>
            <a:r>
              <a:rPr lang="en-US" dirty="0"/>
              <a:t>Stream Cipher</a:t>
            </a:r>
            <a:endParaRPr lang="en-AU" dirty="0"/>
          </a:p>
        </p:txBody>
      </p:sp>
      <p:graphicFrame>
        <p:nvGraphicFramePr>
          <p:cNvPr id="17" name="Content Placeholder 16"/>
          <p:cNvGraphicFramePr>
            <a:graphicFrameLocks noGrp="1"/>
          </p:cNvGraphicFramePr>
          <p:nvPr>
            <p:ph idx="1"/>
          </p:nvPr>
        </p:nvGraphicFramePr>
        <p:xfrm>
          <a:off x="2286001" y="1532966"/>
          <a:ext cx="7570787" cy="5325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4150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AU" sz="4000" b="1" dirty="0"/>
              <a:t>Block Cipher Principles</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59</a:t>
            </a:fld>
            <a:endParaRPr lang="en-IN"/>
          </a:p>
        </p:txBody>
      </p:sp>
      <p:graphicFrame>
        <p:nvGraphicFramePr>
          <p:cNvPr id="6" name="Content Placeholder 4">
            <a:extLst>
              <a:ext uri="{FF2B5EF4-FFF2-40B4-BE49-F238E27FC236}">
                <a16:creationId xmlns:a16="http://schemas.microsoft.com/office/drawing/2014/main" id="{A70FA9D5-E70F-4976-ABDF-CFFDD079F738}"/>
              </a:ext>
            </a:extLst>
          </p:cNvPr>
          <p:cNvGraphicFramePr>
            <a:graphicFrameLocks noGrp="1"/>
          </p:cNvGraphicFramePr>
          <p:nvPr>
            <p:ph idx="1"/>
          </p:nvPr>
        </p:nvGraphicFramePr>
        <p:xfrm>
          <a:off x="838200" y="1200150"/>
          <a:ext cx="10515600" cy="49768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5136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E68B2-F2D9-49CF-987A-BFF1A6B60C46}"/>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511548BB-1A86-4A93-8ACE-E56EE6F265B0}"/>
              </a:ext>
            </a:extLst>
          </p:cNvPr>
          <p:cNvPicPr>
            <a:picLocks noGrp="1" noChangeAspect="1"/>
          </p:cNvPicPr>
          <p:nvPr>
            <p:ph idx="1"/>
          </p:nvPr>
        </p:nvPicPr>
        <p:blipFill>
          <a:blip r:embed="rId2"/>
          <a:stretch>
            <a:fillRect/>
          </a:stretch>
        </p:blipFill>
        <p:spPr>
          <a:xfrm>
            <a:off x="2488057" y="1825625"/>
            <a:ext cx="7215885" cy="4351338"/>
          </a:xfrm>
          <a:prstGeom prst="rect">
            <a:avLst/>
          </a:prstGeom>
        </p:spPr>
      </p:pic>
      <p:sp>
        <p:nvSpPr>
          <p:cNvPr id="4" name="Footer Placeholder 3">
            <a:extLst>
              <a:ext uri="{FF2B5EF4-FFF2-40B4-BE49-F238E27FC236}">
                <a16:creationId xmlns:a16="http://schemas.microsoft.com/office/drawing/2014/main" id="{F18500D3-A3B5-4E55-9002-A4508C479E51}"/>
              </a:ext>
            </a:extLst>
          </p:cNvPr>
          <p:cNvSpPr>
            <a:spLocks noGrp="1"/>
          </p:cNvSpPr>
          <p:nvPr>
            <p:ph type="ftr" sz="quarter" idx="11"/>
          </p:nvPr>
        </p:nvSpPr>
        <p:spPr>
          <a:xfrm>
            <a:off x="1083077" y="6356350"/>
            <a:ext cx="9410330"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57B80795-91DC-48F4-9ED1-1EF5CDDA31A9}"/>
              </a:ext>
            </a:extLst>
          </p:cNvPr>
          <p:cNvSpPr>
            <a:spLocks noGrp="1"/>
          </p:cNvSpPr>
          <p:nvPr>
            <p:ph type="sldNum" sz="quarter" idx="12"/>
          </p:nvPr>
        </p:nvSpPr>
        <p:spPr/>
        <p:txBody>
          <a:bodyPr/>
          <a:lstStyle/>
          <a:p>
            <a:fld id="{8BA4E876-1E2A-41C4-BFA0-7D60E841BEBF}" type="slidenum">
              <a:rPr lang="en-IN" smtClean="0"/>
              <a:t>6</a:t>
            </a:fld>
            <a:endParaRPr lang="en-IN"/>
          </a:p>
        </p:txBody>
      </p:sp>
    </p:spTree>
    <p:extLst>
      <p:ext uri="{BB962C8B-B14F-4D97-AF65-F5344CB8AC3E}">
        <p14:creationId xmlns:p14="http://schemas.microsoft.com/office/powerpoint/2010/main" val="2142506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AU" sz="4000" b="1" dirty="0"/>
              <a:t>Block Cipher Principles</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60</a:t>
            </a:fld>
            <a:endParaRPr lang="en-IN"/>
          </a:p>
        </p:txBody>
      </p:sp>
      <p:sp>
        <p:nvSpPr>
          <p:cNvPr id="7" name="Content Placeholder 6">
            <a:extLst>
              <a:ext uri="{FF2B5EF4-FFF2-40B4-BE49-F238E27FC236}">
                <a16:creationId xmlns:a16="http://schemas.microsoft.com/office/drawing/2014/main" id="{5BD85A6F-91BA-4E34-800B-A94D51120DD0}"/>
              </a:ext>
            </a:extLst>
          </p:cNvPr>
          <p:cNvSpPr>
            <a:spLocks noGrp="1"/>
          </p:cNvSpPr>
          <p:nvPr>
            <p:ph idx="1"/>
          </p:nvPr>
        </p:nvSpPr>
        <p:spPr/>
        <p:txBody>
          <a:bodyPr/>
          <a:lstStyle/>
          <a:p>
            <a:endParaRPr lang="en-IN" dirty="0"/>
          </a:p>
        </p:txBody>
      </p:sp>
      <p:pic>
        <p:nvPicPr>
          <p:cNvPr id="8" name="Picture 7" descr="f1.pdf">
            <a:extLst>
              <a:ext uri="{FF2B5EF4-FFF2-40B4-BE49-F238E27FC236}">
                <a16:creationId xmlns:a16="http://schemas.microsoft.com/office/drawing/2014/main" id="{7CD7996F-75D0-467E-8268-A675FB314D57}"/>
              </a:ext>
            </a:extLst>
          </p:cNvPr>
          <p:cNvPicPr>
            <a:picLocks noChangeAspect="1"/>
          </p:cNvPicPr>
          <p:nvPr/>
        </p:nvPicPr>
        <mc:AlternateContent xmlns:mc="http://schemas.openxmlformats.org/markup-compatibility/2006">
          <mc:Choice xmlns:lc="http://schemas.openxmlformats.org/drawingml/2006/lockedCanvas" xmlns:ma="http://schemas.microsoft.com/office/mac/drawingml/2008/main" xmlns:mv="urn:schemas-microsoft-com:mac:vml" xmlns="" Requires="ma">
            <p:blipFill>
              <a:blip r:embed="rId3"/>
              <a:srcRect t="3636" b="16364"/>
              <a:stretch>
                <a:fillRect/>
              </a:stretch>
            </p:blipFill>
          </mc:Choice>
          <mc:Fallback>
            <p:blipFill>
              <a:blip r:embed="rId4"/>
              <a:srcRect t="3636" b="16364"/>
              <a:stretch>
                <a:fillRect/>
              </a:stretch>
            </p:blipFill>
          </mc:Fallback>
        </mc:AlternateContent>
        <p:spPr>
          <a:xfrm>
            <a:off x="2970286" y="1825625"/>
            <a:ext cx="6624290" cy="4145872"/>
          </a:xfrm>
          <a:prstGeom prst="rect">
            <a:avLst/>
          </a:prstGeom>
        </p:spPr>
      </p:pic>
    </p:spTree>
    <p:extLst>
      <p:ext uri="{BB962C8B-B14F-4D97-AF65-F5344CB8AC3E}">
        <p14:creationId xmlns:p14="http://schemas.microsoft.com/office/powerpoint/2010/main" val="37749091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AU" sz="4000" b="1" dirty="0"/>
              <a:t>Block Cipher Principles</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61</a:t>
            </a:fld>
            <a:endParaRPr lang="en-IN"/>
          </a:p>
        </p:txBody>
      </p:sp>
      <p:sp>
        <p:nvSpPr>
          <p:cNvPr id="7" name="Content Placeholder 6">
            <a:extLst>
              <a:ext uri="{FF2B5EF4-FFF2-40B4-BE49-F238E27FC236}">
                <a16:creationId xmlns:a16="http://schemas.microsoft.com/office/drawing/2014/main" id="{5BD85A6F-91BA-4E34-800B-A94D51120DD0}"/>
              </a:ext>
            </a:extLst>
          </p:cNvPr>
          <p:cNvSpPr>
            <a:spLocks noGrp="1"/>
          </p:cNvSpPr>
          <p:nvPr>
            <p:ph idx="1"/>
          </p:nvPr>
        </p:nvSpPr>
        <p:spPr/>
        <p:txBody>
          <a:bodyPr/>
          <a:lstStyle/>
          <a:p>
            <a:endParaRPr lang="en-IN" dirty="0"/>
          </a:p>
        </p:txBody>
      </p:sp>
      <p:pic>
        <p:nvPicPr>
          <p:cNvPr id="9" name="Picture 8" descr="f2.pdf">
            <a:extLst>
              <a:ext uri="{FF2B5EF4-FFF2-40B4-BE49-F238E27FC236}">
                <a16:creationId xmlns:a16="http://schemas.microsoft.com/office/drawing/2014/main" id="{EB826A29-A66D-4F6A-8BA0-B073D0FD1207}"/>
              </a:ext>
            </a:extLst>
          </p:cNvPr>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349146" y="681037"/>
            <a:ext cx="9170894" cy="7086600"/>
          </a:xfrm>
          <a:prstGeom prst="rect">
            <a:avLst/>
          </a:prstGeom>
        </p:spPr>
      </p:pic>
    </p:spTree>
    <p:extLst>
      <p:ext uri="{BB962C8B-B14F-4D97-AF65-F5344CB8AC3E}">
        <p14:creationId xmlns:p14="http://schemas.microsoft.com/office/powerpoint/2010/main" val="23804443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AU" sz="4000" b="1" dirty="0"/>
              <a:t>Block Cipher Principles</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62</a:t>
            </a:fld>
            <a:endParaRPr lang="en-IN"/>
          </a:p>
        </p:txBody>
      </p:sp>
      <p:sp>
        <p:nvSpPr>
          <p:cNvPr id="7" name="Content Placeholder 6">
            <a:extLst>
              <a:ext uri="{FF2B5EF4-FFF2-40B4-BE49-F238E27FC236}">
                <a16:creationId xmlns:a16="http://schemas.microsoft.com/office/drawing/2014/main" id="{5BD85A6F-91BA-4E34-800B-A94D51120DD0}"/>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9104AA44-6240-4690-BCAA-52A2A6FF4A32}"/>
              </a:ext>
            </a:extLst>
          </p:cNvPr>
          <p:cNvPicPr>
            <a:picLocks noChangeAspect="1"/>
          </p:cNvPicPr>
          <p:nvPr/>
        </p:nvPicPr>
        <p:blipFill>
          <a:blip r:embed="rId2"/>
          <a:stretch>
            <a:fillRect/>
          </a:stretch>
        </p:blipFill>
        <p:spPr>
          <a:xfrm>
            <a:off x="3496738" y="2115568"/>
            <a:ext cx="5038725" cy="3905250"/>
          </a:xfrm>
          <a:prstGeom prst="rect">
            <a:avLst/>
          </a:prstGeom>
        </p:spPr>
      </p:pic>
    </p:spTree>
    <p:extLst>
      <p:ext uri="{BB962C8B-B14F-4D97-AF65-F5344CB8AC3E}">
        <p14:creationId xmlns:p14="http://schemas.microsoft.com/office/powerpoint/2010/main" val="24393527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752600" y="277814"/>
            <a:ext cx="8686800" cy="1139825"/>
          </a:xfrm>
        </p:spPr>
        <p:txBody>
          <a:bodyPr/>
          <a:lstStyle/>
          <a:p>
            <a:pPr eaLnBrk="1" hangingPunct="1">
              <a:defRPr/>
            </a:pPr>
            <a:r>
              <a:rPr lang="en-AU" dirty="0"/>
              <a:t>Feistel Cipher</a:t>
            </a:r>
          </a:p>
        </p:txBody>
      </p:sp>
      <p:sp>
        <p:nvSpPr>
          <p:cNvPr id="4" name="Content Placeholder 3"/>
          <p:cNvSpPr>
            <a:spLocks noGrp="1"/>
          </p:cNvSpPr>
          <p:nvPr>
            <p:ph idx="1"/>
          </p:nvPr>
        </p:nvSpPr>
        <p:spPr>
          <a:xfrm>
            <a:off x="2316163" y="1761566"/>
            <a:ext cx="7570787" cy="4867835"/>
          </a:xfrm>
        </p:spPr>
        <p:txBody>
          <a:bodyPr>
            <a:normAutofit fontScale="92500" lnSpcReduction="10000"/>
          </a:bodyPr>
          <a:lstStyle/>
          <a:p>
            <a:r>
              <a:rPr lang="en-US" dirty="0"/>
              <a:t>Proposed the use of a cipher that alternates substitutions and permutations</a:t>
            </a:r>
          </a:p>
          <a:p>
            <a:pPr marL="342900" lvl="1" indent="-342900">
              <a:spcBef>
                <a:spcPts val="2400"/>
              </a:spcBef>
              <a:buClr>
                <a:schemeClr val="accent1">
                  <a:lumMod val="60000"/>
                  <a:lumOff val="40000"/>
                </a:schemeClr>
              </a:buClr>
            </a:pPr>
            <a:endParaRPr lang="en-US" sz="2839" dirty="0"/>
          </a:p>
          <a:p>
            <a:pPr marL="342900" lvl="1" indent="-342900">
              <a:spcBef>
                <a:spcPts val="2400"/>
              </a:spcBef>
              <a:buClr>
                <a:schemeClr val="accent1">
                  <a:lumMod val="60000"/>
                  <a:lumOff val="40000"/>
                </a:schemeClr>
              </a:buClr>
            </a:pPr>
            <a:endParaRPr lang="en-US" sz="2839" dirty="0"/>
          </a:p>
          <a:p>
            <a:pPr marL="342900" lvl="1" indent="-342900">
              <a:spcBef>
                <a:spcPts val="2400"/>
              </a:spcBef>
              <a:buClr>
                <a:schemeClr val="accent1">
                  <a:lumMod val="60000"/>
                  <a:lumOff val="40000"/>
                </a:schemeClr>
              </a:buClr>
            </a:pPr>
            <a:endParaRPr lang="en-US" sz="2839" dirty="0"/>
          </a:p>
          <a:p>
            <a:pPr marL="342900" lvl="1" indent="-342900">
              <a:spcBef>
                <a:spcPts val="2400"/>
              </a:spcBef>
              <a:buClr>
                <a:schemeClr val="accent1">
                  <a:lumMod val="60000"/>
                  <a:lumOff val="40000"/>
                </a:schemeClr>
              </a:buClr>
            </a:pPr>
            <a:r>
              <a:rPr lang="en-US" sz="2839" dirty="0"/>
              <a:t>Is a practical application of a proposal by Claude Shannon to develop a product cipher that alternates confusion and diffusion functions </a:t>
            </a:r>
          </a:p>
          <a:p>
            <a:pPr marL="342900" lvl="1" indent="-342900">
              <a:spcBef>
                <a:spcPts val="2400"/>
              </a:spcBef>
              <a:buClr>
                <a:schemeClr val="accent1">
                  <a:lumMod val="60000"/>
                  <a:lumOff val="40000"/>
                </a:schemeClr>
              </a:buClr>
            </a:pPr>
            <a:r>
              <a:rPr lang="en-US" sz="2839" dirty="0"/>
              <a:t>Is the structure used by many significant symmetric block ciphers currently in use</a:t>
            </a:r>
          </a:p>
        </p:txBody>
      </p:sp>
      <p:graphicFrame>
        <p:nvGraphicFramePr>
          <p:cNvPr id="6" name="Diagram 5"/>
          <p:cNvGraphicFramePr/>
          <p:nvPr/>
        </p:nvGraphicFramePr>
        <p:xfrm>
          <a:off x="2514600" y="2590800"/>
          <a:ext cx="7010400" cy="187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02A8-9665-4B41-9DF5-B178161343E4}"/>
              </a:ext>
            </a:extLst>
          </p:cNvPr>
          <p:cNvSpPr>
            <a:spLocks noGrp="1"/>
          </p:cNvSpPr>
          <p:nvPr>
            <p:ph type="title"/>
          </p:nvPr>
        </p:nvSpPr>
        <p:spPr>
          <a:xfrm>
            <a:off x="838200" y="365125"/>
            <a:ext cx="10515600" cy="753461"/>
          </a:xfrm>
        </p:spPr>
        <p:txBody>
          <a:bodyPr>
            <a:noAutofit/>
          </a:bodyPr>
          <a:lstStyle/>
          <a:p>
            <a:pPr algn="ctr"/>
            <a:r>
              <a:rPr lang="en-AU" sz="4000" b="1" dirty="0" err="1"/>
              <a:t>Fiestal</a:t>
            </a:r>
            <a:r>
              <a:rPr lang="en-AU" sz="4000" b="1" dirty="0"/>
              <a:t> Structure</a:t>
            </a:r>
            <a:endParaRPr lang="en-IN" sz="3200" b="1" dirty="0">
              <a:latin typeface="+mn-lt"/>
            </a:endParaRPr>
          </a:p>
        </p:txBody>
      </p:sp>
      <p:sp>
        <p:nvSpPr>
          <p:cNvPr id="4" name="Footer Placeholder 3">
            <a:extLst>
              <a:ext uri="{FF2B5EF4-FFF2-40B4-BE49-F238E27FC236}">
                <a16:creationId xmlns:a16="http://schemas.microsoft.com/office/drawing/2014/main" id="{1FEEC16E-7F2D-4B70-96E0-C37D40626C72}"/>
              </a:ext>
            </a:extLst>
          </p:cNvPr>
          <p:cNvSpPr>
            <a:spLocks noGrp="1"/>
          </p:cNvSpPr>
          <p:nvPr>
            <p:ph type="ftr" sz="quarter" idx="11"/>
          </p:nvPr>
        </p:nvSpPr>
        <p:spPr>
          <a:xfrm>
            <a:off x="923277" y="6438152"/>
            <a:ext cx="9357064"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A23806D2-F1CB-4BC4-935B-17C2F0B31B6D}"/>
              </a:ext>
            </a:extLst>
          </p:cNvPr>
          <p:cNvSpPr>
            <a:spLocks noGrp="1"/>
          </p:cNvSpPr>
          <p:nvPr>
            <p:ph type="sldNum" sz="quarter" idx="12"/>
          </p:nvPr>
        </p:nvSpPr>
        <p:spPr/>
        <p:txBody>
          <a:bodyPr/>
          <a:lstStyle/>
          <a:p>
            <a:fld id="{8BA4E876-1E2A-41C4-BFA0-7D60E841BEBF}" type="slidenum">
              <a:rPr lang="en-IN" smtClean="0"/>
              <a:t>64</a:t>
            </a:fld>
            <a:endParaRPr lang="en-IN"/>
          </a:p>
        </p:txBody>
      </p:sp>
      <p:pic>
        <p:nvPicPr>
          <p:cNvPr id="9" name="Content Placeholder 8" descr="f3.pdf">
            <a:extLst>
              <a:ext uri="{FF2B5EF4-FFF2-40B4-BE49-F238E27FC236}">
                <a16:creationId xmlns:a16="http://schemas.microsoft.com/office/drawing/2014/main" id="{C2B281CF-0C2C-4031-A06B-D4B1775CB961}"/>
              </a:ext>
            </a:extLst>
          </p:cNvPr>
          <p:cNvPicPr>
            <a:picLocks noGrp="1" noChangeAspect="1"/>
          </p:cNvPicPr>
          <p:nvPr>
            <p:ph idx="1"/>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3586579" y="1331650"/>
            <a:ext cx="5450889" cy="4845313"/>
          </a:xfrm>
          <a:prstGeom prst="rect">
            <a:avLst/>
          </a:prstGeom>
        </p:spPr>
      </p:pic>
    </p:spTree>
    <p:extLst>
      <p:ext uri="{BB962C8B-B14F-4D97-AF65-F5344CB8AC3E}">
        <p14:creationId xmlns:p14="http://schemas.microsoft.com/office/powerpoint/2010/main" val="17822146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defRPr/>
            </a:pPr>
            <a:r>
              <a:rPr lang="en-AU" dirty="0"/>
              <a:t>Feistel Cipher Design Features</a:t>
            </a:r>
          </a:p>
        </p:txBody>
      </p:sp>
      <p:sp>
        <p:nvSpPr>
          <p:cNvPr id="5" name="Content Placeholder 4"/>
          <p:cNvSpPr>
            <a:spLocks noGrp="1"/>
          </p:cNvSpPr>
          <p:nvPr>
            <p:ph sz="half" idx="1"/>
          </p:nvPr>
        </p:nvSpPr>
        <p:spPr>
          <a:xfrm>
            <a:off x="2316162" y="1676401"/>
            <a:ext cx="3566160" cy="4953000"/>
          </a:xfrm>
        </p:spPr>
        <p:txBody>
          <a:bodyPr>
            <a:normAutofit fontScale="70000" lnSpcReduction="20000"/>
          </a:bodyPr>
          <a:lstStyle/>
          <a:p>
            <a:r>
              <a:rPr lang="en-US" dirty="0"/>
              <a:t>Block size</a:t>
            </a:r>
          </a:p>
          <a:p>
            <a:pPr lvl="1"/>
            <a:r>
              <a:rPr lang="en-US" dirty="0"/>
              <a:t>Larger block sizes mean greater security but reduced encryption/decryption speed for a given algorithm</a:t>
            </a:r>
          </a:p>
          <a:p>
            <a:r>
              <a:rPr lang="en-US" dirty="0"/>
              <a:t>Key size</a:t>
            </a:r>
          </a:p>
          <a:p>
            <a:pPr lvl="1"/>
            <a:r>
              <a:rPr lang="en-US" dirty="0"/>
              <a:t>Larger key size means greater security but may decrease encryption/decryption speeds</a:t>
            </a:r>
          </a:p>
          <a:p>
            <a:r>
              <a:rPr lang="en-US" dirty="0"/>
              <a:t>Number of rounds</a:t>
            </a:r>
          </a:p>
          <a:p>
            <a:pPr lvl="1"/>
            <a:r>
              <a:rPr lang="en-US" dirty="0"/>
              <a:t>The essence of the Feistel cipher is that a single round offers inadequate security but that multiple rounds offer increasing security</a:t>
            </a:r>
          </a:p>
          <a:p>
            <a:r>
              <a:rPr lang="en-US" dirty="0"/>
              <a:t>Subkey generation algorithm</a:t>
            </a:r>
          </a:p>
          <a:p>
            <a:pPr lvl="1"/>
            <a:r>
              <a:rPr lang="en-US" dirty="0"/>
              <a:t>Greater complexity in this algorithm should lead to greater difficulty of cryptanalysis</a:t>
            </a:r>
          </a:p>
        </p:txBody>
      </p:sp>
      <p:sp>
        <p:nvSpPr>
          <p:cNvPr id="6" name="Content Placeholder 5"/>
          <p:cNvSpPr>
            <a:spLocks noGrp="1"/>
          </p:cNvSpPr>
          <p:nvPr>
            <p:ph sz="half" idx="2"/>
          </p:nvPr>
        </p:nvSpPr>
        <p:spPr>
          <a:xfrm>
            <a:off x="6290534" y="1774826"/>
            <a:ext cx="3566160" cy="4930775"/>
          </a:xfrm>
        </p:spPr>
        <p:txBody>
          <a:bodyPr>
            <a:normAutofit fontScale="70000" lnSpcReduction="20000"/>
          </a:bodyPr>
          <a:lstStyle/>
          <a:p>
            <a:r>
              <a:rPr lang="en-US" dirty="0"/>
              <a:t>Round function F</a:t>
            </a:r>
          </a:p>
          <a:p>
            <a:pPr lvl="1"/>
            <a:r>
              <a:rPr lang="en-US" dirty="0"/>
              <a:t>Greater complexity generally means greater resistance to cryptanalysis</a:t>
            </a:r>
          </a:p>
          <a:p>
            <a:r>
              <a:rPr lang="en-US" dirty="0"/>
              <a:t>Fast software encryption/decryption</a:t>
            </a:r>
          </a:p>
          <a:p>
            <a:pPr lvl="1"/>
            <a:r>
              <a:rPr lang="en-US" dirty="0"/>
              <a:t>In many cases, encrypting is embedded in applications or utility functions in such a way as to preclude a hardware implementation; accordingly, the speed of execution of the algorithm becomes a concern</a:t>
            </a:r>
          </a:p>
          <a:p>
            <a:r>
              <a:rPr lang="en-US" dirty="0"/>
              <a:t>Ease of analysis</a:t>
            </a:r>
          </a:p>
          <a:p>
            <a:pPr lvl="1"/>
            <a:r>
              <a:rPr lang="en-US" dirty="0"/>
              <a:t>If the algorithm can be concisely and clearly explained, it is easier to analyze that algorithm for cryptanalytic vulnerabilities and therefore develop a higher level of assurance as to its strength</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Rectangle 6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ooter Placeholder 3">
            <a:extLst>
              <a:ext uri="{FF2B5EF4-FFF2-40B4-BE49-F238E27FC236}">
                <a16:creationId xmlns:a16="http://schemas.microsoft.com/office/drawing/2014/main" id="{C31E52F1-E8A8-4487-BB84-098609845A80}"/>
              </a:ext>
            </a:extLst>
          </p:cNvPr>
          <p:cNvSpPr>
            <a:spLocks noGrp="1"/>
          </p:cNvSpPr>
          <p:nvPr>
            <p:ph type="ftr" sz="quarter" idx="11"/>
          </p:nvPr>
        </p:nvSpPr>
        <p:spPr>
          <a:xfrm>
            <a:off x="1653363" y="6356350"/>
            <a:ext cx="9265605" cy="365125"/>
          </a:xfrm>
        </p:spPr>
        <p:txBody>
          <a:bodyPr vert="horz" lIns="91440" tIns="45720" rIns="91440" bIns="45720" rtlCol="0" anchor="ctr">
            <a:noAutofit/>
          </a:bodyPr>
          <a:lstStyle/>
          <a:p>
            <a:pPr>
              <a:spcAft>
                <a:spcPts val="600"/>
              </a:spcAft>
            </a:pPr>
            <a:r>
              <a:rPr lang="en-IN" sz="1400" kern="1200" dirty="0">
                <a:solidFill>
                  <a:schemeClr val="tx1">
                    <a:tint val="75000"/>
                  </a:schemeClr>
                </a:solidFill>
                <a:latin typeface="+mn-lt"/>
                <a:ea typeface="+mn-ea"/>
                <a:cs typeface="+mn-cs"/>
              </a:rPr>
              <a:t>Department of Computer science and Engineering                                 </a:t>
            </a:r>
            <a:r>
              <a:rPr lang="en-IN" sz="1400" dirty="0"/>
              <a:t>CSB4202- Database Management Systems                   </a:t>
            </a:r>
            <a:endParaRPr lang="en-US" sz="1400" kern="1200" dirty="0">
              <a:solidFill>
                <a:schemeClr val="tx1">
                  <a:tint val="75000"/>
                </a:schemeClr>
              </a:solidFill>
              <a:latin typeface="+mn-lt"/>
              <a:ea typeface="+mn-ea"/>
              <a:cs typeface="+mn-cs"/>
            </a:endParaRPr>
          </a:p>
        </p:txBody>
      </p:sp>
      <p:sp>
        <p:nvSpPr>
          <p:cNvPr id="5" name="Slide Number Placeholder 4">
            <a:extLst>
              <a:ext uri="{FF2B5EF4-FFF2-40B4-BE49-F238E27FC236}">
                <a16:creationId xmlns:a16="http://schemas.microsoft.com/office/drawing/2014/main" id="{0364D308-D87B-40EA-A861-9261D386BA4C}"/>
              </a:ext>
            </a:extLst>
          </p:cNvPr>
          <p:cNvSpPr>
            <a:spLocks noGrp="1"/>
          </p:cNvSpPr>
          <p:nvPr>
            <p:ph type="sldNum" sz="quarter" idx="12"/>
          </p:nvPr>
        </p:nvSpPr>
        <p:spPr>
          <a:xfrm>
            <a:off x="10808043" y="6356350"/>
            <a:ext cx="655087" cy="365125"/>
          </a:xfrm>
        </p:spPr>
        <p:txBody>
          <a:bodyPr vert="horz" lIns="91440" tIns="45720" rIns="91440" bIns="45720" rtlCol="0" anchor="ctr">
            <a:noAutofit/>
          </a:bodyPr>
          <a:lstStyle/>
          <a:p>
            <a:pPr>
              <a:spcAft>
                <a:spcPts val="600"/>
              </a:spcAft>
            </a:pPr>
            <a:fld id="{8BA4E876-1E2A-41C4-BFA0-7D60E841BEBF}" type="slidenum">
              <a:rPr lang="en-US">
                <a:latin typeface="Arial Black" panose="020B0A04020102020204" pitchFamily="34" charset="0"/>
              </a:rPr>
              <a:pPr>
                <a:spcAft>
                  <a:spcPts val="600"/>
                </a:spcAft>
              </a:pPr>
              <a:t>66</a:t>
            </a:fld>
            <a:endParaRPr lang="en-US" dirty="0">
              <a:latin typeface="Arial Black" panose="020B0A04020102020204" pitchFamily="34" charset="0"/>
            </a:endParaRPr>
          </a:p>
        </p:txBody>
      </p:sp>
      <p:pic>
        <p:nvPicPr>
          <p:cNvPr id="17" name="Picture 16" descr="A drawing of a face&#10;&#10;Description automatically generated">
            <a:extLst>
              <a:ext uri="{FF2B5EF4-FFF2-40B4-BE49-F238E27FC236}">
                <a16:creationId xmlns:a16="http://schemas.microsoft.com/office/drawing/2014/main" id="{3B5C76A8-1BA3-4339-A20B-AFA735DE9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pic>
        <p:nvPicPr>
          <p:cNvPr id="2" name="Picture 1"/>
          <p:cNvPicPr>
            <a:picLocks noChangeAspect="1"/>
          </p:cNvPicPr>
          <p:nvPr/>
        </p:nvPicPr>
        <p:blipFill>
          <a:blip r:embed="rId3"/>
          <a:stretch>
            <a:fillRect/>
          </a:stretch>
        </p:blipFill>
        <p:spPr>
          <a:xfrm>
            <a:off x="2267451" y="515072"/>
            <a:ext cx="7044124" cy="4767961"/>
          </a:xfrm>
          <a:prstGeom prst="rect">
            <a:avLst/>
          </a:prstGeom>
        </p:spPr>
      </p:pic>
    </p:spTree>
    <p:extLst>
      <p:ext uri="{BB962C8B-B14F-4D97-AF65-F5344CB8AC3E}">
        <p14:creationId xmlns:p14="http://schemas.microsoft.com/office/powerpoint/2010/main" val="21619674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Rectangle 6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ooter Placeholder 3">
            <a:extLst>
              <a:ext uri="{FF2B5EF4-FFF2-40B4-BE49-F238E27FC236}">
                <a16:creationId xmlns:a16="http://schemas.microsoft.com/office/drawing/2014/main" id="{C31E52F1-E8A8-4487-BB84-098609845A80}"/>
              </a:ext>
            </a:extLst>
          </p:cNvPr>
          <p:cNvSpPr>
            <a:spLocks noGrp="1"/>
          </p:cNvSpPr>
          <p:nvPr>
            <p:ph type="ftr" sz="quarter" idx="11"/>
          </p:nvPr>
        </p:nvSpPr>
        <p:spPr>
          <a:xfrm>
            <a:off x="1653363" y="6356350"/>
            <a:ext cx="9265605" cy="365125"/>
          </a:xfrm>
        </p:spPr>
        <p:txBody>
          <a:bodyPr vert="horz" lIns="91440" tIns="45720" rIns="91440" bIns="45720" rtlCol="0" anchor="ctr">
            <a:noAutofit/>
          </a:bodyPr>
          <a:lstStyle/>
          <a:p>
            <a:pPr>
              <a:spcAft>
                <a:spcPts val="600"/>
              </a:spcAft>
            </a:pPr>
            <a:r>
              <a:rPr lang="en-IN" sz="1400" kern="1200" dirty="0">
                <a:solidFill>
                  <a:schemeClr val="tx1">
                    <a:tint val="75000"/>
                  </a:schemeClr>
                </a:solidFill>
                <a:latin typeface="+mn-lt"/>
                <a:ea typeface="+mn-ea"/>
                <a:cs typeface="+mn-cs"/>
              </a:rPr>
              <a:t>Department of Computer science and Engineering                                 </a:t>
            </a:r>
            <a:r>
              <a:rPr lang="en-IN" sz="1400" dirty="0"/>
              <a:t>CSB4202- Database Management Systems                   </a:t>
            </a:r>
            <a:endParaRPr lang="en-US" sz="1400" kern="1200" dirty="0">
              <a:solidFill>
                <a:schemeClr val="tx1">
                  <a:tint val="75000"/>
                </a:schemeClr>
              </a:solidFill>
              <a:latin typeface="+mn-lt"/>
              <a:ea typeface="+mn-ea"/>
              <a:cs typeface="+mn-cs"/>
            </a:endParaRPr>
          </a:p>
        </p:txBody>
      </p:sp>
      <p:sp>
        <p:nvSpPr>
          <p:cNvPr id="5" name="Slide Number Placeholder 4">
            <a:extLst>
              <a:ext uri="{FF2B5EF4-FFF2-40B4-BE49-F238E27FC236}">
                <a16:creationId xmlns:a16="http://schemas.microsoft.com/office/drawing/2014/main" id="{0364D308-D87B-40EA-A861-9261D386BA4C}"/>
              </a:ext>
            </a:extLst>
          </p:cNvPr>
          <p:cNvSpPr>
            <a:spLocks noGrp="1"/>
          </p:cNvSpPr>
          <p:nvPr>
            <p:ph type="sldNum" sz="quarter" idx="12"/>
          </p:nvPr>
        </p:nvSpPr>
        <p:spPr>
          <a:xfrm>
            <a:off x="10808043" y="6356350"/>
            <a:ext cx="655087" cy="365125"/>
          </a:xfrm>
        </p:spPr>
        <p:txBody>
          <a:bodyPr vert="horz" lIns="91440" tIns="45720" rIns="91440" bIns="45720" rtlCol="0" anchor="ctr">
            <a:noAutofit/>
          </a:bodyPr>
          <a:lstStyle/>
          <a:p>
            <a:pPr>
              <a:spcAft>
                <a:spcPts val="600"/>
              </a:spcAft>
            </a:pPr>
            <a:fld id="{8BA4E876-1E2A-41C4-BFA0-7D60E841BEBF}" type="slidenum">
              <a:rPr lang="en-US">
                <a:latin typeface="Arial Black" panose="020B0A04020102020204" pitchFamily="34" charset="0"/>
              </a:rPr>
              <a:pPr>
                <a:spcAft>
                  <a:spcPts val="600"/>
                </a:spcAft>
              </a:pPr>
              <a:t>67</a:t>
            </a:fld>
            <a:endParaRPr lang="en-US" dirty="0">
              <a:latin typeface="Arial Black" panose="020B0A04020102020204" pitchFamily="34" charset="0"/>
            </a:endParaRPr>
          </a:p>
        </p:txBody>
      </p:sp>
      <p:pic>
        <p:nvPicPr>
          <p:cNvPr id="17" name="Picture 16" descr="A drawing of a face&#10;&#10;Description automatically generated">
            <a:extLst>
              <a:ext uri="{FF2B5EF4-FFF2-40B4-BE49-F238E27FC236}">
                <a16:creationId xmlns:a16="http://schemas.microsoft.com/office/drawing/2014/main" id="{3B5C76A8-1BA3-4339-A20B-AFA735DE9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
        <p:nvSpPr>
          <p:cNvPr id="12" name="Rectangle 3"/>
          <p:cNvSpPr txBox="1">
            <a:spLocks noChangeArrowheads="1"/>
          </p:cNvSpPr>
          <p:nvPr/>
        </p:nvSpPr>
        <p:spPr>
          <a:xfrm>
            <a:off x="1816973" y="1385991"/>
            <a:ext cx="8294687" cy="457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US" sz="3600" dirty="0">
                <a:latin typeface="Algerian" pitchFamily="82" charset="0"/>
              </a:rPr>
              <a:t>The End</a:t>
            </a:r>
          </a:p>
        </p:txBody>
      </p:sp>
    </p:spTree>
    <p:extLst>
      <p:ext uri="{BB962C8B-B14F-4D97-AF65-F5344CB8AC3E}">
        <p14:creationId xmlns:p14="http://schemas.microsoft.com/office/powerpoint/2010/main" val="2449346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E581-4059-41B5-8BD0-D3E61A02E413}"/>
              </a:ext>
            </a:extLst>
          </p:cNvPr>
          <p:cNvSpPr>
            <a:spLocks noGrp="1"/>
          </p:cNvSpPr>
          <p:nvPr>
            <p:ph type="title"/>
          </p:nvPr>
        </p:nvSpPr>
        <p:spPr/>
        <p:txBody>
          <a:bodyPr>
            <a:normAutofit/>
          </a:bodyPr>
          <a:lstStyle/>
          <a:p>
            <a:r>
              <a:rPr lang="en-IN" sz="3200" b="1" dirty="0">
                <a:latin typeface="+mn-lt"/>
              </a:rPr>
              <a:t>Additional Concepts:</a:t>
            </a:r>
          </a:p>
        </p:txBody>
      </p:sp>
      <p:pic>
        <p:nvPicPr>
          <p:cNvPr id="8" name="Content Placeholder 7">
            <a:extLst>
              <a:ext uri="{FF2B5EF4-FFF2-40B4-BE49-F238E27FC236}">
                <a16:creationId xmlns:a16="http://schemas.microsoft.com/office/drawing/2014/main" id="{DA175579-D590-4242-9C18-16BEEED1B8FC}"/>
              </a:ext>
            </a:extLst>
          </p:cNvPr>
          <p:cNvPicPr>
            <a:picLocks noGrp="1" noChangeAspect="1"/>
          </p:cNvPicPr>
          <p:nvPr>
            <p:ph idx="1"/>
          </p:nvPr>
        </p:nvPicPr>
        <p:blipFill>
          <a:blip r:embed="rId2"/>
          <a:stretch>
            <a:fillRect/>
          </a:stretch>
        </p:blipFill>
        <p:spPr>
          <a:xfrm>
            <a:off x="2484162" y="1825625"/>
            <a:ext cx="7223676" cy="4351338"/>
          </a:xfrm>
          <a:prstGeom prst="rect">
            <a:avLst/>
          </a:prstGeom>
        </p:spPr>
      </p:pic>
      <p:sp>
        <p:nvSpPr>
          <p:cNvPr id="4" name="Footer Placeholder 3">
            <a:extLst>
              <a:ext uri="{FF2B5EF4-FFF2-40B4-BE49-F238E27FC236}">
                <a16:creationId xmlns:a16="http://schemas.microsoft.com/office/drawing/2014/main" id="{9DBD9F35-B4E7-4343-9C94-B20E9C323A26}"/>
              </a:ext>
            </a:extLst>
          </p:cNvPr>
          <p:cNvSpPr>
            <a:spLocks noGrp="1"/>
          </p:cNvSpPr>
          <p:nvPr>
            <p:ph type="ftr" sz="quarter" idx="11"/>
          </p:nvPr>
        </p:nvSpPr>
        <p:spPr>
          <a:xfrm>
            <a:off x="2484162" y="6356350"/>
            <a:ext cx="7423318"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61863ED1-488D-4B6F-86C9-F51FA8700433}"/>
              </a:ext>
            </a:extLst>
          </p:cNvPr>
          <p:cNvSpPr>
            <a:spLocks noGrp="1"/>
          </p:cNvSpPr>
          <p:nvPr>
            <p:ph type="sldNum" sz="quarter" idx="12"/>
          </p:nvPr>
        </p:nvSpPr>
        <p:spPr/>
        <p:txBody>
          <a:bodyPr/>
          <a:lstStyle/>
          <a:p>
            <a:fld id="{8BA4E876-1E2A-41C4-BFA0-7D60E841BEBF}" type="slidenum">
              <a:rPr lang="en-IN" smtClean="0"/>
              <a:t>7</a:t>
            </a:fld>
            <a:endParaRPr lang="en-IN"/>
          </a:p>
        </p:txBody>
      </p:sp>
    </p:spTree>
    <p:extLst>
      <p:ext uri="{BB962C8B-B14F-4D97-AF65-F5344CB8AC3E}">
        <p14:creationId xmlns:p14="http://schemas.microsoft.com/office/powerpoint/2010/main" val="564971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E581-4059-41B5-8BD0-D3E61A02E413}"/>
              </a:ext>
            </a:extLst>
          </p:cNvPr>
          <p:cNvSpPr>
            <a:spLocks noGrp="1"/>
          </p:cNvSpPr>
          <p:nvPr>
            <p:ph type="title"/>
          </p:nvPr>
        </p:nvSpPr>
        <p:spPr/>
        <p:txBody>
          <a:bodyPr>
            <a:normAutofit/>
          </a:bodyPr>
          <a:lstStyle/>
          <a:p>
            <a:r>
              <a:rPr lang="en-IN" sz="3200" b="1" dirty="0">
                <a:latin typeface="+mn-lt"/>
              </a:rPr>
              <a:t>Additional Concepts:</a:t>
            </a:r>
          </a:p>
        </p:txBody>
      </p:sp>
      <p:sp>
        <p:nvSpPr>
          <p:cNvPr id="4" name="Footer Placeholder 3">
            <a:extLst>
              <a:ext uri="{FF2B5EF4-FFF2-40B4-BE49-F238E27FC236}">
                <a16:creationId xmlns:a16="http://schemas.microsoft.com/office/drawing/2014/main" id="{9DBD9F35-B4E7-4343-9C94-B20E9C323A26}"/>
              </a:ext>
            </a:extLst>
          </p:cNvPr>
          <p:cNvSpPr>
            <a:spLocks noGrp="1"/>
          </p:cNvSpPr>
          <p:nvPr>
            <p:ph type="ftr" sz="quarter" idx="11"/>
          </p:nvPr>
        </p:nvSpPr>
        <p:spPr>
          <a:xfrm>
            <a:off x="1305017" y="6356350"/>
            <a:ext cx="8975325"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61863ED1-488D-4B6F-86C9-F51FA8700433}"/>
              </a:ext>
            </a:extLst>
          </p:cNvPr>
          <p:cNvSpPr>
            <a:spLocks noGrp="1"/>
          </p:cNvSpPr>
          <p:nvPr>
            <p:ph type="sldNum" sz="quarter" idx="12"/>
          </p:nvPr>
        </p:nvSpPr>
        <p:spPr/>
        <p:txBody>
          <a:bodyPr/>
          <a:lstStyle/>
          <a:p>
            <a:fld id="{8BA4E876-1E2A-41C4-BFA0-7D60E841BEBF}" type="slidenum">
              <a:rPr lang="en-IN" smtClean="0"/>
              <a:t>8</a:t>
            </a:fld>
            <a:endParaRPr lang="en-IN"/>
          </a:p>
        </p:txBody>
      </p:sp>
      <p:graphicFrame>
        <p:nvGraphicFramePr>
          <p:cNvPr id="9" name="Content Placeholder 5">
            <a:extLst>
              <a:ext uri="{FF2B5EF4-FFF2-40B4-BE49-F238E27FC236}">
                <a16:creationId xmlns:a16="http://schemas.microsoft.com/office/drawing/2014/main" id="{DC0ABC23-3FE1-41F1-8076-5695D2CF1DF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8341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E581-4059-41B5-8BD0-D3E61A02E413}"/>
              </a:ext>
            </a:extLst>
          </p:cNvPr>
          <p:cNvSpPr>
            <a:spLocks noGrp="1"/>
          </p:cNvSpPr>
          <p:nvPr>
            <p:ph type="title"/>
          </p:nvPr>
        </p:nvSpPr>
        <p:spPr>
          <a:xfrm>
            <a:off x="838200" y="365125"/>
            <a:ext cx="10515600" cy="1046425"/>
          </a:xfrm>
        </p:spPr>
        <p:txBody>
          <a:bodyPr>
            <a:normAutofit/>
          </a:bodyPr>
          <a:lstStyle/>
          <a:p>
            <a:r>
              <a:rPr lang="en-IN" sz="3200" b="1" dirty="0">
                <a:latin typeface="+mn-lt"/>
              </a:rPr>
              <a:t>Challenges of Computer Security</a:t>
            </a:r>
          </a:p>
        </p:txBody>
      </p:sp>
      <p:sp>
        <p:nvSpPr>
          <p:cNvPr id="4" name="Footer Placeholder 3">
            <a:extLst>
              <a:ext uri="{FF2B5EF4-FFF2-40B4-BE49-F238E27FC236}">
                <a16:creationId xmlns:a16="http://schemas.microsoft.com/office/drawing/2014/main" id="{9DBD9F35-B4E7-4343-9C94-B20E9C323A26}"/>
              </a:ext>
            </a:extLst>
          </p:cNvPr>
          <p:cNvSpPr>
            <a:spLocks noGrp="1"/>
          </p:cNvSpPr>
          <p:nvPr>
            <p:ph type="ftr" sz="quarter" idx="11"/>
          </p:nvPr>
        </p:nvSpPr>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61863ED1-488D-4B6F-86C9-F51FA8700433}"/>
              </a:ext>
            </a:extLst>
          </p:cNvPr>
          <p:cNvSpPr>
            <a:spLocks noGrp="1"/>
          </p:cNvSpPr>
          <p:nvPr>
            <p:ph type="sldNum" sz="quarter" idx="12"/>
          </p:nvPr>
        </p:nvSpPr>
        <p:spPr/>
        <p:txBody>
          <a:bodyPr/>
          <a:lstStyle/>
          <a:p>
            <a:fld id="{8BA4E876-1E2A-41C4-BFA0-7D60E841BEBF}" type="slidenum">
              <a:rPr lang="en-IN" smtClean="0"/>
              <a:t>9</a:t>
            </a:fld>
            <a:endParaRPr lang="en-IN"/>
          </a:p>
        </p:txBody>
      </p:sp>
      <p:sp>
        <p:nvSpPr>
          <p:cNvPr id="16" name="Content Placeholder 4">
            <a:extLst>
              <a:ext uri="{FF2B5EF4-FFF2-40B4-BE49-F238E27FC236}">
                <a16:creationId xmlns:a16="http://schemas.microsoft.com/office/drawing/2014/main" id="{BCAED13D-6748-4EBB-B3B9-FE3A07BD0B01}"/>
              </a:ext>
            </a:extLst>
          </p:cNvPr>
          <p:cNvSpPr>
            <a:spLocks noGrp="1"/>
          </p:cNvSpPr>
          <p:nvPr>
            <p:ph idx="1"/>
          </p:nvPr>
        </p:nvSpPr>
        <p:spPr>
          <a:xfrm>
            <a:off x="657225" y="1181100"/>
            <a:ext cx="10696575" cy="4995863"/>
          </a:xfrm>
        </p:spPr>
        <p:txBody>
          <a:bodyPr>
            <a:normAutofit fontScale="85000" lnSpcReduction="10000"/>
          </a:bodyPr>
          <a:lstStyle/>
          <a:p>
            <a:pPr eaLnBrk="1" hangingPunct="1">
              <a:defRPr/>
            </a:pPr>
            <a:r>
              <a:rPr lang="en-US" dirty="0"/>
              <a:t>Security is not simple</a:t>
            </a:r>
          </a:p>
          <a:p>
            <a:pPr eaLnBrk="1" hangingPunct="1">
              <a:defRPr/>
            </a:pPr>
            <a:r>
              <a:rPr lang="en-US" dirty="0"/>
              <a:t>Potential attacks on the security features need to be considered</a:t>
            </a:r>
          </a:p>
          <a:p>
            <a:pPr eaLnBrk="1" hangingPunct="1">
              <a:defRPr/>
            </a:pPr>
            <a:r>
              <a:rPr lang="en-US" dirty="0"/>
              <a:t>Procedures used to provide particular services are often counter-intuitive</a:t>
            </a:r>
          </a:p>
          <a:p>
            <a:pPr eaLnBrk="1" hangingPunct="1">
              <a:defRPr/>
            </a:pPr>
            <a:r>
              <a:rPr lang="en-US" dirty="0"/>
              <a:t>It is necessary to decide where to use the various security mechanisms</a:t>
            </a:r>
          </a:p>
          <a:p>
            <a:pPr eaLnBrk="1" hangingPunct="1">
              <a:defRPr/>
            </a:pPr>
            <a:r>
              <a:rPr lang="en-US" dirty="0"/>
              <a:t>Requires constant monitoring</a:t>
            </a:r>
          </a:p>
          <a:p>
            <a:pPr eaLnBrk="1" hangingPunct="1">
              <a:defRPr/>
            </a:pPr>
            <a:r>
              <a:rPr lang="en-US" dirty="0"/>
              <a:t>Is too often an afterthought</a:t>
            </a:r>
          </a:p>
          <a:p>
            <a:pPr eaLnBrk="1" hangingPunct="1">
              <a:defRPr/>
            </a:pPr>
            <a:r>
              <a:rPr lang="en-US" dirty="0"/>
              <a:t>Security mechanisms typically involve more than a particular algorithm or protocol</a:t>
            </a:r>
          </a:p>
          <a:p>
            <a:pPr eaLnBrk="1" hangingPunct="1">
              <a:defRPr/>
            </a:pPr>
            <a:r>
              <a:rPr lang="en-US" dirty="0"/>
              <a:t>Security is essentially a battle of wits between a perpetrator and the designer</a:t>
            </a:r>
          </a:p>
          <a:p>
            <a:pPr eaLnBrk="1" hangingPunct="1">
              <a:defRPr/>
            </a:pPr>
            <a:r>
              <a:rPr lang="en-US" dirty="0"/>
              <a:t>Little benefit from security investment is perceived until a security failure occurs</a:t>
            </a:r>
          </a:p>
          <a:p>
            <a:pPr eaLnBrk="1" hangingPunct="1">
              <a:defRPr/>
            </a:pPr>
            <a:r>
              <a:rPr lang="en-US" dirty="0"/>
              <a:t>Strong security is often viewed as an impediment to efficient and user-friendly operation</a:t>
            </a:r>
          </a:p>
          <a:p>
            <a:pPr marL="0" indent="0" eaLnBrk="1" hangingPunct="1">
              <a:buNone/>
              <a:defRPr/>
            </a:pPr>
            <a:endParaRPr lang="en-US" dirty="0"/>
          </a:p>
          <a:p>
            <a:pPr eaLnBrk="1" hangingPunct="1">
              <a:defRPr/>
            </a:pPr>
            <a:endParaRPr lang="en-US" dirty="0"/>
          </a:p>
        </p:txBody>
      </p:sp>
    </p:spTree>
    <p:extLst>
      <p:ext uri="{BB962C8B-B14F-4D97-AF65-F5344CB8AC3E}">
        <p14:creationId xmlns:p14="http://schemas.microsoft.com/office/powerpoint/2010/main" val="16692573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D62234C8FEB24CA223511ADF7D6656" ma:contentTypeVersion="2" ma:contentTypeDescription="Create a new document." ma:contentTypeScope="" ma:versionID="169b6f895327cb08c3beeac33867b89e">
  <xsd:schema xmlns:xsd="http://www.w3.org/2001/XMLSchema" xmlns:xs="http://www.w3.org/2001/XMLSchema" xmlns:p="http://schemas.microsoft.com/office/2006/metadata/properties" xmlns:ns2="881e8bcc-ba37-4859-940c-1ce9ea77b7bf" targetNamespace="http://schemas.microsoft.com/office/2006/metadata/properties" ma:root="true" ma:fieldsID="9ab587b1da5d03d1880a1046c24773b3" ns2:_="">
    <xsd:import namespace="881e8bcc-ba37-4859-940c-1ce9ea77b7b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1e8bcc-ba37-4859-940c-1ce9ea77b7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537FCD5-4A4A-460C-AE51-AFAA1CCB8FA8}"/>
</file>

<file path=customXml/itemProps2.xml><?xml version="1.0" encoding="utf-8"?>
<ds:datastoreItem xmlns:ds="http://schemas.openxmlformats.org/officeDocument/2006/customXml" ds:itemID="{65A6FDC2-15B2-4229-A754-0434C98AF2B2}"/>
</file>

<file path=customXml/itemProps3.xml><?xml version="1.0" encoding="utf-8"?>
<ds:datastoreItem xmlns:ds="http://schemas.openxmlformats.org/officeDocument/2006/customXml" ds:itemID="{24454513-F125-4483-B0A9-27CDA7B4D407}"/>
</file>

<file path=docProps/app.xml><?xml version="1.0" encoding="utf-8"?>
<Properties xmlns="http://schemas.openxmlformats.org/officeDocument/2006/extended-properties" xmlns:vt="http://schemas.openxmlformats.org/officeDocument/2006/docPropsVTypes">
  <TotalTime>0</TotalTime>
  <Words>4550</Words>
  <Application>Microsoft Office PowerPoint</Application>
  <PresentationFormat>Widescreen</PresentationFormat>
  <Paragraphs>525</Paragraphs>
  <Slides>67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Algerian</vt:lpstr>
      <vt:lpstr>Arial</vt:lpstr>
      <vt:lpstr>Arial Black</vt:lpstr>
      <vt:lpstr>Calibri</vt:lpstr>
      <vt:lpstr>Calibri Light</vt:lpstr>
      <vt:lpstr>Courier</vt:lpstr>
      <vt:lpstr>Wingdings</vt:lpstr>
      <vt:lpstr>Office Theme</vt:lpstr>
      <vt:lpstr>PowerPoint Presentation</vt:lpstr>
      <vt:lpstr>PowerPoint Presentation</vt:lpstr>
      <vt:lpstr>PowerPoint Presentation</vt:lpstr>
      <vt:lpstr>PowerPoint Presentation</vt:lpstr>
      <vt:lpstr>Computer Security Concepts</vt:lpstr>
      <vt:lpstr>PowerPoint Presentation</vt:lpstr>
      <vt:lpstr>Additional Concepts:</vt:lpstr>
      <vt:lpstr>Additional Concepts:</vt:lpstr>
      <vt:lpstr>Challenges of Computer Security</vt:lpstr>
      <vt:lpstr>OSI Security Architecture</vt:lpstr>
      <vt:lpstr>Threats &amp; Attacks</vt:lpstr>
      <vt:lpstr>Security Attacks</vt:lpstr>
      <vt:lpstr>Security Attacks</vt:lpstr>
      <vt:lpstr>Security Attacks</vt:lpstr>
      <vt:lpstr>Security Attacks-Passive</vt:lpstr>
      <vt:lpstr>Security Attacks-Active</vt:lpstr>
      <vt:lpstr>Security Attacks</vt:lpstr>
      <vt:lpstr>Security Attacks-Active</vt:lpstr>
      <vt:lpstr>Security Services</vt:lpstr>
      <vt:lpstr>X.800 Service Categories</vt:lpstr>
      <vt:lpstr>Authentication</vt:lpstr>
      <vt:lpstr>X.800 Service Categories-Access Control</vt:lpstr>
      <vt:lpstr>X.800 Service Categories-Data Confidentiality</vt:lpstr>
      <vt:lpstr>X.800 Service Categories-Data Integrity</vt:lpstr>
      <vt:lpstr>X.800 Service Categories-Nonrepudiation </vt:lpstr>
      <vt:lpstr>Security Mechanisms</vt:lpstr>
      <vt:lpstr>Security Mechanisms</vt:lpstr>
      <vt:lpstr>Relationship Between security Services &amp;Mechanisms</vt:lpstr>
      <vt:lpstr>Model For Network Security</vt:lpstr>
      <vt:lpstr>Network Access Security Model</vt:lpstr>
      <vt:lpstr>Unwanted Access</vt:lpstr>
      <vt:lpstr>Symmetric Encryption</vt:lpstr>
      <vt:lpstr>Basic Terminologies</vt:lpstr>
      <vt:lpstr>Basic Terminologies</vt:lpstr>
      <vt:lpstr>Simplified Model of  Symmetric Encryption</vt:lpstr>
      <vt:lpstr>Model of Symmetric Cryptosystem</vt:lpstr>
      <vt:lpstr>Cryptographic Systems</vt:lpstr>
      <vt:lpstr>Cryptanalysis and  Brute-Force Attack</vt:lpstr>
      <vt:lpstr>PowerPoint Presentation</vt:lpstr>
      <vt:lpstr>Encryption Scheme Security</vt:lpstr>
      <vt:lpstr>BRUTE -FORCE ATTACK</vt:lpstr>
      <vt:lpstr>Substitution Techniques</vt:lpstr>
      <vt:lpstr>CAESAR CIPHER</vt:lpstr>
      <vt:lpstr>Caesar Cipher-Algorithm</vt:lpstr>
      <vt:lpstr>Brute-Force Cryptanalysis-Caesar Cipher</vt:lpstr>
      <vt:lpstr>Monoalphabetic Cipher</vt:lpstr>
      <vt:lpstr>Monoalphabetic Cipher</vt:lpstr>
      <vt:lpstr>Monoalphabetic Cipher</vt:lpstr>
      <vt:lpstr>Playfair Cipher</vt:lpstr>
      <vt:lpstr>Playfair Cipher</vt:lpstr>
      <vt:lpstr>Playfair Cipher</vt:lpstr>
      <vt:lpstr>Hill Cipher</vt:lpstr>
      <vt:lpstr>Hill Cipher</vt:lpstr>
      <vt:lpstr>Polyalphabetic Cipher</vt:lpstr>
      <vt:lpstr>Transposition Techniques</vt:lpstr>
      <vt:lpstr>Rail Fence Cipher</vt:lpstr>
      <vt:lpstr>Row Transposition Cipher</vt:lpstr>
      <vt:lpstr>Stream Cipher</vt:lpstr>
      <vt:lpstr>Block Cipher Principles</vt:lpstr>
      <vt:lpstr>Block Cipher Principles</vt:lpstr>
      <vt:lpstr>Block Cipher Principles</vt:lpstr>
      <vt:lpstr>Block Cipher Principles</vt:lpstr>
      <vt:lpstr>Feistel Cipher</vt:lpstr>
      <vt:lpstr>Fiestal Structure</vt:lpstr>
      <vt:lpstr>Feistel Cipher Design Features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THANGAKUMAR J</dc:creator>
  <cp:lastModifiedBy>DR SATHYA PRIYA S</cp:lastModifiedBy>
  <cp:revision>64</cp:revision>
  <dcterms:created xsi:type="dcterms:W3CDTF">2020-06-15T12:13:30Z</dcterms:created>
  <dcterms:modified xsi:type="dcterms:W3CDTF">2021-07-28T10:32:05Z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0x010100C0D62234C8FEB24CA223511ADF7D6656</vt:lpwstr>
  </property>
</Properties>
</file>